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45" r:id="rId3"/>
  </p:sldMasterIdLst>
  <p:notesMasterIdLst>
    <p:notesMasterId r:id="rId42"/>
  </p:notesMasterIdLst>
  <p:handoutMasterIdLst>
    <p:handoutMasterId r:id="rId43"/>
  </p:handoutMasterIdLst>
  <p:sldIdLst>
    <p:sldId id="261" r:id="rId4"/>
    <p:sldId id="363" r:id="rId5"/>
    <p:sldId id="280" r:id="rId6"/>
    <p:sldId id="281" r:id="rId7"/>
    <p:sldId id="371"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11" r:id="rId25"/>
    <p:sldId id="402" r:id="rId26"/>
    <p:sldId id="403" r:id="rId27"/>
    <p:sldId id="404" r:id="rId28"/>
    <p:sldId id="405" r:id="rId29"/>
    <p:sldId id="406" r:id="rId30"/>
    <p:sldId id="407" r:id="rId31"/>
    <p:sldId id="412" r:id="rId32"/>
    <p:sldId id="413" r:id="rId33"/>
    <p:sldId id="414" r:id="rId34"/>
    <p:sldId id="415" r:id="rId35"/>
    <p:sldId id="416" r:id="rId36"/>
    <p:sldId id="417" r:id="rId37"/>
    <p:sldId id="418" r:id="rId38"/>
    <p:sldId id="420" r:id="rId39"/>
    <p:sldId id="419" r:id="rId40"/>
    <p:sldId id="351"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a:t>Reactions to terms related to water</a:t>
            </a:r>
          </a:p>
        </c:rich>
      </c:tx>
      <c:layout>
        <c:manualLayout>
          <c:xMode val="edge"/>
          <c:yMode val="edge"/>
          <c:x val="0.30913348946135827"/>
          <c:y val="4.9261083743842478E-3"/>
        </c:manualLayout>
      </c:layout>
    </c:title>
    <c:plotArea>
      <c:layout>
        <c:manualLayout>
          <c:layoutTarget val="inner"/>
          <c:xMode val="edge"/>
          <c:yMode val="edge"/>
          <c:x val="0.2084309133489462"/>
          <c:y val="0.11494252873563231"/>
          <c:w val="0.77634660421545654"/>
          <c:h val="0.88341543513957443"/>
        </c:manualLayout>
      </c:layout>
      <c:barChart>
        <c:barDir val="bar"/>
        <c:grouping val="percentStacked"/>
        <c:ser>
          <c:idx val="0"/>
          <c:order val="0"/>
          <c:tx>
            <c:strRef>
              <c:f>Sheet1!$A$2</c:f>
              <c:strCache>
                <c:ptCount val="1"/>
                <c:pt idx="0">
                  <c:v>Very positive</c:v>
                </c:pt>
              </c:strCache>
            </c:strRef>
          </c:tx>
          <c:dLbls>
            <c:showVal val="1"/>
          </c:dLbls>
          <c:cat>
            <c:strRef>
              <c:f>Sheet1!$B$1:$I$1</c:f>
              <c:strCache>
                <c:ptCount val="8"/>
                <c:pt idx="0">
                  <c:v>Toilet to tap</c:v>
                </c:pt>
                <c:pt idx="1">
                  <c:v>Tertiary treated wastewater</c:v>
                </c:pt>
                <c:pt idx="2">
                  <c:v>Wastewater</c:v>
                </c:pt>
                <c:pt idx="3">
                  <c:v>Effluent</c:v>
                </c:pt>
                <c:pt idx="4">
                  <c:v>Reclaimed water</c:v>
                </c:pt>
                <c:pt idx="5">
                  <c:v>Repurified water</c:v>
                </c:pt>
                <c:pt idx="6">
                  <c:v>Recycled water</c:v>
                </c:pt>
                <c:pt idx="7">
                  <c:v>Water re-use</c:v>
                </c:pt>
              </c:strCache>
            </c:strRef>
          </c:cat>
          <c:val>
            <c:numRef>
              <c:f>Sheet1!$B$2:$I$2</c:f>
              <c:numCache>
                <c:formatCode>0%</c:formatCode>
                <c:ptCount val="8"/>
                <c:pt idx="0">
                  <c:v>4.0000000000000049E-2</c:v>
                </c:pt>
                <c:pt idx="1">
                  <c:v>8.0000000000000099E-2</c:v>
                </c:pt>
                <c:pt idx="2">
                  <c:v>0.1</c:v>
                </c:pt>
                <c:pt idx="3">
                  <c:v>0.12000000000000002</c:v>
                </c:pt>
                <c:pt idx="4">
                  <c:v>0.26</c:v>
                </c:pt>
                <c:pt idx="5">
                  <c:v>0.27</c:v>
                </c:pt>
                <c:pt idx="6">
                  <c:v>0.28000000000000008</c:v>
                </c:pt>
                <c:pt idx="7">
                  <c:v>0.34000000000000036</c:v>
                </c:pt>
              </c:numCache>
            </c:numRef>
          </c:val>
        </c:ser>
        <c:ser>
          <c:idx val="1"/>
          <c:order val="1"/>
          <c:tx>
            <c:strRef>
              <c:f>Sheet1!$A$3</c:f>
              <c:strCache>
                <c:ptCount val="1"/>
                <c:pt idx="0">
                  <c:v>Somewhat positive</c:v>
                </c:pt>
              </c:strCache>
            </c:strRef>
          </c:tx>
          <c:dLbls>
            <c:showVal val="1"/>
          </c:dLbls>
          <c:cat>
            <c:strRef>
              <c:f>Sheet1!$B$1:$I$1</c:f>
              <c:strCache>
                <c:ptCount val="8"/>
                <c:pt idx="0">
                  <c:v>Toilet to tap</c:v>
                </c:pt>
                <c:pt idx="1">
                  <c:v>Tertiary treated wastewater</c:v>
                </c:pt>
                <c:pt idx="2">
                  <c:v>Wastewater</c:v>
                </c:pt>
                <c:pt idx="3">
                  <c:v>Effluent</c:v>
                </c:pt>
                <c:pt idx="4">
                  <c:v>Reclaimed water</c:v>
                </c:pt>
                <c:pt idx="5">
                  <c:v>Repurified water</c:v>
                </c:pt>
                <c:pt idx="6">
                  <c:v>Recycled water</c:v>
                </c:pt>
                <c:pt idx="7">
                  <c:v>Water re-use</c:v>
                </c:pt>
              </c:strCache>
            </c:strRef>
          </c:cat>
          <c:val>
            <c:numRef>
              <c:f>Sheet1!$B$3:$I$3</c:f>
              <c:numCache>
                <c:formatCode>0%</c:formatCode>
                <c:ptCount val="8"/>
                <c:pt idx="0">
                  <c:v>8.0000000000000099E-2</c:v>
                </c:pt>
                <c:pt idx="1">
                  <c:v>0.14000000000000001</c:v>
                </c:pt>
                <c:pt idx="2">
                  <c:v>0.11000000000000006</c:v>
                </c:pt>
                <c:pt idx="3">
                  <c:v>0.17</c:v>
                </c:pt>
                <c:pt idx="4">
                  <c:v>0.29000000000000031</c:v>
                </c:pt>
                <c:pt idx="5">
                  <c:v>0.35000000000000031</c:v>
                </c:pt>
                <c:pt idx="6">
                  <c:v>0.34000000000000036</c:v>
                </c:pt>
                <c:pt idx="7">
                  <c:v>0.30000000000000032</c:v>
                </c:pt>
              </c:numCache>
            </c:numRef>
          </c:val>
        </c:ser>
        <c:ser>
          <c:idx val="2"/>
          <c:order val="2"/>
          <c:tx>
            <c:strRef>
              <c:f>Sheet1!$A$4</c:f>
              <c:strCache>
                <c:ptCount val="1"/>
                <c:pt idx="0">
                  <c:v>Neutral</c:v>
                </c:pt>
              </c:strCache>
            </c:strRef>
          </c:tx>
          <c:dLbls>
            <c:showVal val="1"/>
          </c:dLbls>
          <c:cat>
            <c:strRef>
              <c:f>Sheet1!$B$1:$I$1</c:f>
              <c:strCache>
                <c:ptCount val="8"/>
                <c:pt idx="0">
                  <c:v>Toilet to tap</c:v>
                </c:pt>
                <c:pt idx="1">
                  <c:v>Tertiary treated wastewater</c:v>
                </c:pt>
                <c:pt idx="2">
                  <c:v>Wastewater</c:v>
                </c:pt>
                <c:pt idx="3">
                  <c:v>Effluent</c:v>
                </c:pt>
                <c:pt idx="4">
                  <c:v>Reclaimed water</c:v>
                </c:pt>
                <c:pt idx="5">
                  <c:v>Repurified water</c:v>
                </c:pt>
                <c:pt idx="6">
                  <c:v>Recycled water</c:v>
                </c:pt>
                <c:pt idx="7">
                  <c:v>Water re-use</c:v>
                </c:pt>
              </c:strCache>
            </c:strRef>
          </c:cat>
          <c:val>
            <c:numRef>
              <c:f>Sheet1!$B$4:$I$4</c:f>
              <c:numCache>
                <c:formatCode>0%</c:formatCode>
                <c:ptCount val="8"/>
                <c:pt idx="0">
                  <c:v>0.14000000000000001</c:v>
                </c:pt>
                <c:pt idx="1">
                  <c:v>0.28000000000000008</c:v>
                </c:pt>
                <c:pt idx="2">
                  <c:v>0.31000000000000044</c:v>
                </c:pt>
                <c:pt idx="3">
                  <c:v>0.32000000000000051</c:v>
                </c:pt>
                <c:pt idx="4">
                  <c:v>0.23</c:v>
                </c:pt>
                <c:pt idx="5">
                  <c:v>0.22000000000000011</c:v>
                </c:pt>
                <c:pt idx="6">
                  <c:v>0.2</c:v>
                </c:pt>
                <c:pt idx="7">
                  <c:v>0.18000000000000022</c:v>
                </c:pt>
              </c:numCache>
            </c:numRef>
          </c:val>
        </c:ser>
        <c:ser>
          <c:idx val="3"/>
          <c:order val="3"/>
          <c:tx>
            <c:strRef>
              <c:f>Sheet1!$A$5</c:f>
              <c:strCache>
                <c:ptCount val="1"/>
                <c:pt idx="0">
                  <c:v>Somewhat negative</c:v>
                </c:pt>
              </c:strCache>
            </c:strRef>
          </c:tx>
          <c:dLbls>
            <c:showVal val="1"/>
          </c:dLbls>
          <c:cat>
            <c:strRef>
              <c:f>Sheet1!$B$1:$I$1</c:f>
              <c:strCache>
                <c:ptCount val="8"/>
                <c:pt idx="0">
                  <c:v>Toilet to tap</c:v>
                </c:pt>
                <c:pt idx="1">
                  <c:v>Tertiary treated wastewater</c:v>
                </c:pt>
                <c:pt idx="2">
                  <c:v>Wastewater</c:v>
                </c:pt>
                <c:pt idx="3">
                  <c:v>Effluent</c:v>
                </c:pt>
                <c:pt idx="4">
                  <c:v>Reclaimed water</c:v>
                </c:pt>
                <c:pt idx="5">
                  <c:v>Repurified water</c:v>
                </c:pt>
                <c:pt idx="6">
                  <c:v>Recycled water</c:v>
                </c:pt>
                <c:pt idx="7">
                  <c:v>Water re-use</c:v>
                </c:pt>
              </c:strCache>
            </c:strRef>
          </c:cat>
          <c:val>
            <c:numRef>
              <c:f>Sheet1!$B$5:$I$5</c:f>
              <c:numCache>
                <c:formatCode>0%</c:formatCode>
                <c:ptCount val="8"/>
                <c:pt idx="0">
                  <c:v>0.23</c:v>
                </c:pt>
                <c:pt idx="1">
                  <c:v>0.18000000000000022</c:v>
                </c:pt>
                <c:pt idx="2">
                  <c:v>0.26</c:v>
                </c:pt>
                <c:pt idx="3">
                  <c:v>0.1</c:v>
                </c:pt>
                <c:pt idx="4">
                  <c:v>0.15000000000000022</c:v>
                </c:pt>
                <c:pt idx="5">
                  <c:v>8.0000000000000099E-2</c:v>
                </c:pt>
                <c:pt idx="6">
                  <c:v>0.11000000000000006</c:v>
                </c:pt>
                <c:pt idx="7">
                  <c:v>0.1</c:v>
                </c:pt>
              </c:numCache>
            </c:numRef>
          </c:val>
        </c:ser>
        <c:ser>
          <c:idx val="4"/>
          <c:order val="4"/>
          <c:tx>
            <c:strRef>
              <c:f>Sheet1!$A$6</c:f>
              <c:strCache>
                <c:ptCount val="1"/>
                <c:pt idx="0">
                  <c:v>Very negative</c:v>
                </c:pt>
              </c:strCache>
            </c:strRef>
          </c:tx>
          <c:dLbls>
            <c:showVal val="1"/>
          </c:dLbls>
          <c:cat>
            <c:strRef>
              <c:f>Sheet1!$B$1:$I$1</c:f>
              <c:strCache>
                <c:ptCount val="8"/>
                <c:pt idx="0">
                  <c:v>Toilet to tap</c:v>
                </c:pt>
                <c:pt idx="1">
                  <c:v>Tertiary treated wastewater</c:v>
                </c:pt>
                <c:pt idx="2">
                  <c:v>Wastewater</c:v>
                </c:pt>
                <c:pt idx="3">
                  <c:v>Effluent</c:v>
                </c:pt>
                <c:pt idx="4">
                  <c:v>Reclaimed water</c:v>
                </c:pt>
                <c:pt idx="5">
                  <c:v>Repurified water</c:v>
                </c:pt>
                <c:pt idx="6">
                  <c:v>Recycled water</c:v>
                </c:pt>
                <c:pt idx="7">
                  <c:v>Water re-use</c:v>
                </c:pt>
              </c:strCache>
            </c:strRef>
          </c:cat>
          <c:val>
            <c:numRef>
              <c:f>Sheet1!$B$6:$I$6</c:f>
              <c:numCache>
                <c:formatCode>0%</c:formatCode>
                <c:ptCount val="8"/>
                <c:pt idx="0">
                  <c:v>0.43000000000000038</c:v>
                </c:pt>
                <c:pt idx="1">
                  <c:v>0.1</c:v>
                </c:pt>
                <c:pt idx="2">
                  <c:v>0.21000000000000021</c:v>
                </c:pt>
                <c:pt idx="3">
                  <c:v>8.0000000000000099E-2</c:v>
                </c:pt>
                <c:pt idx="4">
                  <c:v>5.0000000000000037E-2</c:v>
                </c:pt>
                <c:pt idx="5">
                  <c:v>4.0000000000000049E-2</c:v>
                </c:pt>
                <c:pt idx="6">
                  <c:v>6.0000000000000081E-2</c:v>
                </c:pt>
                <c:pt idx="7">
                  <c:v>5.0000000000000037E-2</c:v>
                </c:pt>
              </c:numCache>
            </c:numRef>
          </c:val>
        </c:ser>
        <c:ser>
          <c:idx val="5"/>
          <c:order val="5"/>
          <c:tx>
            <c:strRef>
              <c:f>Sheet1!$A$7</c:f>
              <c:strCache>
                <c:ptCount val="1"/>
                <c:pt idx="0">
                  <c:v>Don't know</c:v>
                </c:pt>
              </c:strCache>
            </c:strRef>
          </c:tx>
          <c:dLbls>
            <c:showVal val="1"/>
          </c:dLbls>
          <c:cat>
            <c:strRef>
              <c:f>Sheet1!$B$1:$I$1</c:f>
              <c:strCache>
                <c:ptCount val="8"/>
                <c:pt idx="0">
                  <c:v>Toilet to tap</c:v>
                </c:pt>
                <c:pt idx="1">
                  <c:v>Tertiary treated wastewater</c:v>
                </c:pt>
                <c:pt idx="2">
                  <c:v>Wastewater</c:v>
                </c:pt>
                <c:pt idx="3">
                  <c:v>Effluent</c:v>
                </c:pt>
                <c:pt idx="4">
                  <c:v>Reclaimed water</c:v>
                </c:pt>
                <c:pt idx="5">
                  <c:v>Repurified water</c:v>
                </c:pt>
                <c:pt idx="6">
                  <c:v>Recycled water</c:v>
                </c:pt>
                <c:pt idx="7">
                  <c:v>Water re-use</c:v>
                </c:pt>
              </c:strCache>
            </c:strRef>
          </c:cat>
          <c:val>
            <c:numRef>
              <c:f>Sheet1!$B$7:$I$7</c:f>
              <c:numCache>
                <c:formatCode>0%</c:formatCode>
                <c:ptCount val="8"/>
                <c:pt idx="0">
                  <c:v>8.0000000000000099E-2</c:v>
                </c:pt>
                <c:pt idx="1">
                  <c:v>0.22000000000000011</c:v>
                </c:pt>
                <c:pt idx="2">
                  <c:v>1.0000000000000012E-2</c:v>
                </c:pt>
                <c:pt idx="3">
                  <c:v>0.21000000000000021</c:v>
                </c:pt>
                <c:pt idx="4">
                  <c:v>3.000000000000002E-2</c:v>
                </c:pt>
                <c:pt idx="5">
                  <c:v>6.0000000000000081E-2</c:v>
                </c:pt>
                <c:pt idx="6">
                  <c:v>2.0000000000000025E-2</c:v>
                </c:pt>
                <c:pt idx="7">
                  <c:v>3.000000000000002E-2</c:v>
                </c:pt>
              </c:numCache>
            </c:numRef>
          </c:val>
        </c:ser>
        <c:gapWidth val="80"/>
        <c:overlap val="100"/>
        <c:axId val="71589248"/>
        <c:axId val="71627904"/>
      </c:barChart>
      <c:catAx>
        <c:axId val="71589248"/>
        <c:scaling>
          <c:orientation val="minMax"/>
        </c:scaling>
        <c:axPos val="l"/>
        <c:numFmt formatCode="General" sourceLinked="1"/>
        <c:tickLblPos val="nextTo"/>
        <c:txPr>
          <a:bodyPr rot="0" vert="horz"/>
          <a:lstStyle/>
          <a:p>
            <a:pPr>
              <a:defRPr sz="1400"/>
            </a:pPr>
            <a:endParaRPr lang="en-US"/>
          </a:p>
        </c:txPr>
        <c:crossAx val="71627904"/>
        <c:crosses val="autoZero"/>
        <c:auto val="1"/>
        <c:lblAlgn val="ctr"/>
        <c:lblOffset val="100"/>
        <c:tickLblSkip val="1"/>
        <c:tickMarkSkip val="1"/>
      </c:catAx>
      <c:valAx>
        <c:axId val="71627904"/>
        <c:scaling>
          <c:orientation val="minMax"/>
        </c:scaling>
        <c:delete val="1"/>
        <c:axPos val="b"/>
        <c:numFmt formatCode="0%" sourceLinked="1"/>
        <c:tickLblPos val="none"/>
        <c:crossAx val="71589248"/>
        <c:crosses val="autoZero"/>
        <c:crossBetween val="between"/>
        <c:majorUnit val="0.25"/>
      </c:valAx>
    </c:plotArea>
    <c:legend>
      <c:legendPos val="t"/>
      <c:layout>
        <c:manualLayout>
          <c:xMode val="edge"/>
          <c:yMode val="edge"/>
          <c:x val="7.5450188291680993E-3"/>
          <c:y val="5.7471264367816133E-2"/>
          <c:w val="0.99245498117083097"/>
          <c:h val="5.6015835653320328E-2"/>
        </c:manualLayout>
      </c:layout>
      <c:txPr>
        <a:bodyPr/>
        <a:lstStyle/>
        <a:p>
          <a:pPr>
            <a:defRPr sz="1200"/>
          </a:pPr>
          <a:endParaRPr lang="en-US"/>
        </a:p>
      </c:txPr>
    </c:legend>
    <c:plotVisOnly val="1"/>
    <c:dispBlanksAs val="gap"/>
  </c:chart>
  <c:spPr>
    <a:solidFill>
      <a:prstClr val="white"/>
    </a:solid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a:t>Support/Opposition for potential uses of reclaimed water</a:t>
            </a:r>
          </a:p>
        </c:rich>
      </c:tx>
      <c:layout>
        <c:manualLayout>
          <c:xMode val="edge"/>
          <c:yMode val="edge"/>
          <c:x val="0.19086651053864168"/>
          <c:y val="4.9261083743842434E-3"/>
        </c:manualLayout>
      </c:layout>
    </c:title>
    <c:plotArea>
      <c:layout>
        <c:manualLayout>
          <c:layoutTarget val="inner"/>
          <c:xMode val="edge"/>
          <c:yMode val="edge"/>
          <c:x val="0.20023419203747117"/>
          <c:y val="0.11494252873563222"/>
          <c:w val="0.78454332552693096"/>
          <c:h val="0.88341543513957399"/>
        </c:manualLayout>
      </c:layout>
      <c:barChart>
        <c:barDir val="bar"/>
        <c:grouping val="percentStacked"/>
        <c:ser>
          <c:idx val="1"/>
          <c:order val="0"/>
          <c:tx>
            <c:strRef>
              <c:f>Sheet1!$A$2</c:f>
              <c:strCache>
                <c:ptCount val="1"/>
                <c:pt idx="0">
                  <c:v>Strongly support</c:v>
                </c:pt>
              </c:strCache>
            </c:strRef>
          </c:tx>
          <c:dLbls>
            <c:showVal val="1"/>
          </c:dLbls>
          <c:cat>
            <c:strRef>
              <c:f>Sheet1!$B$1:$S$1</c:f>
              <c:strCache>
                <c:ptCount val="18"/>
                <c:pt idx="0">
                  <c:v>Water vegtable crops</c:v>
                </c:pt>
                <c:pt idx="1">
                  <c:v>Replenish groundwater</c:v>
                </c:pt>
                <c:pt idx="2">
                  <c:v>Increase stream flows</c:v>
                </c:pt>
                <c:pt idx="3">
                  <c:v>Water livestock feed crops</c:v>
                </c:pt>
                <c:pt idx="4">
                  <c:v>Snowmaking</c:v>
                </c:pt>
                <c:pt idx="5">
                  <c:v>Water orchards</c:v>
                </c:pt>
                <c:pt idx="6">
                  <c:v>Water parks/schools</c:v>
                </c:pt>
                <c:pt idx="7">
                  <c:v>Restore wildlife habitat</c:v>
                </c:pt>
                <c:pt idx="8">
                  <c:v>Sustain cottonwoods</c:v>
                </c:pt>
                <c:pt idx="9">
                  <c:v>Water yards</c:v>
                </c:pt>
                <c:pt idx="10">
                  <c:v>Household toilets</c:v>
                </c:pt>
                <c:pt idx="11">
                  <c:v>Cool power plants</c:v>
                </c:pt>
                <c:pt idx="12">
                  <c:v>Water cemeteries</c:v>
                </c:pt>
                <c:pt idx="13">
                  <c:v>Water golf courses</c:v>
                </c:pt>
                <c:pt idx="14">
                  <c:v>Public toilets</c:v>
                </c:pt>
                <c:pt idx="15">
                  <c:v>Fight fires</c:v>
                </c:pt>
                <c:pt idx="16">
                  <c:v>Control dust on roads</c:v>
                </c:pt>
                <c:pt idx="17">
                  <c:v>Water non-edible crops</c:v>
                </c:pt>
              </c:strCache>
            </c:strRef>
          </c:cat>
          <c:val>
            <c:numRef>
              <c:f>Sheet1!$B$2:$S$2</c:f>
              <c:numCache>
                <c:formatCode>0%</c:formatCode>
                <c:ptCount val="18"/>
                <c:pt idx="0">
                  <c:v>0.28000000000000008</c:v>
                </c:pt>
                <c:pt idx="1">
                  <c:v>0.31000000000000044</c:v>
                </c:pt>
                <c:pt idx="2">
                  <c:v>0.31000000000000044</c:v>
                </c:pt>
                <c:pt idx="3">
                  <c:v>0.3800000000000005</c:v>
                </c:pt>
                <c:pt idx="4">
                  <c:v>0.43000000000000038</c:v>
                </c:pt>
                <c:pt idx="5">
                  <c:v>0.41000000000000031</c:v>
                </c:pt>
                <c:pt idx="6">
                  <c:v>0.47000000000000008</c:v>
                </c:pt>
                <c:pt idx="7">
                  <c:v>0.51</c:v>
                </c:pt>
                <c:pt idx="8">
                  <c:v>0.53</c:v>
                </c:pt>
                <c:pt idx="9">
                  <c:v>0.58000000000000007</c:v>
                </c:pt>
                <c:pt idx="10">
                  <c:v>0.62000000000000088</c:v>
                </c:pt>
                <c:pt idx="11">
                  <c:v>0.65000000000000113</c:v>
                </c:pt>
                <c:pt idx="12">
                  <c:v>0.68</c:v>
                </c:pt>
                <c:pt idx="13">
                  <c:v>0.72000000000000064</c:v>
                </c:pt>
                <c:pt idx="14">
                  <c:v>0.69000000000000061</c:v>
                </c:pt>
                <c:pt idx="15">
                  <c:v>0.71000000000000063</c:v>
                </c:pt>
                <c:pt idx="16">
                  <c:v>0.68</c:v>
                </c:pt>
                <c:pt idx="17">
                  <c:v>0.67000000000000115</c:v>
                </c:pt>
              </c:numCache>
            </c:numRef>
          </c:val>
        </c:ser>
        <c:ser>
          <c:idx val="3"/>
          <c:order val="1"/>
          <c:tx>
            <c:strRef>
              <c:f>Sheet1!$A$3</c:f>
              <c:strCache>
                <c:ptCount val="1"/>
                <c:pt idx="0">
                  <c:v>Somewhat support</c:v>
                </c:pt>
              </c:strCache>
            </c:strRef>
          </c:tx>
          <c:dLbls>
            <c:showVal val="1"/>
          </c:dLbls>
          <c:cat>
            <c:strRef>
              <c:f>Sheet1!$B$1:$S$1</c:f>
              <c:strCache>
                <c:ptCount val="18"/>
                <c:pt idx="0">
                  <c:v>Water vegtable crops</c:v>
                </c:pt>
                <c:pt idx="1">
                  <c:v>Replenish groundwater</c:v>
                </c:pt>
                <c:pt idx="2">
                  <c:v>Increase stream flows</c:v>
                </c:pt>
                <c:pt idx="3">
                  <c:v>Water livestock feed crops</c:v>
                </c:pt>
                <c:pt idx="4">
                  <c:v>Snowmaking</c:v>
                </c:pt>
                <c:pt idx="5">
                  <c:v>Water orchards</c:v>
                </c:pt>
                <c:pt idx="6">
                  <c:v>Water parks/schools</c:v>
                </c:pt>
                <c:pt idx="7">
                  <c:v>Restore wildlife habitat</c:v>
                </c:pt>
                <c:pt idx="8">
                  <c:v>Sustain cottonwoods</c:v>
                </c:pt>
                <c:pt idx="9">
                  <c:v>Water yards</c:v>
                </c:pt>
                <c:pt idx="10">
                  <c:v>Household toilets</c:v>
                </c:pt>
                <c:pt idx="11">
                  <c:v>Cool power plants</c:v>
                </c:pt>
                <c:pt idx="12">
                  <c:v>Water cemeteries</c:v>
                </c:pt>
                <c:pt idx="13">
                  <c:v>Water golf courses</c:v>
                </c:pt>
                <c:pt idx="14">
                  <c:v>Public toilets</c:v>
                </c:pt>
                <c:pt idx="15">
                  <c:v>Fight fires</c:v>
                </c:pt>
                <c:pt idx="16">
                  <c:v>Control dust on roads</c:v>
                </c:pt>
                <c:pt idx="17">
                  <c:v>Water non-edible crops</c:v>
                </c:pt>
              </c:strCache>
            </c:strRef>
          </c:cat>
          <c:val>
            <c:numRef>
              <c:f>Sheet1!$B$3:$S$3</c:f>
              <c:numCache>
                <c:formatCode>0%</c:formatCode>
                <c:ptCount val="18"/>
                <c:pt idx="0">
                  <c:v>0.21000000000000021</c:v>
                </c:pt>
                <c:pt idx="1">
                  <c:v>0.25</c:v>
                </c:pt>
                <c:pt idx="2">
                  <c:v>0.26</c:v>
                </c:pt>
                <c:pt idx="3">
                  <c:v>0.26</c:v>
                </c:pt>
                <c:pt idx="4">
                  <c:v>0.23</c:v>
                </c:pt>
                <c:pt idx="5">
                  <c:v>0.28000000000000008</c:v>
                </c:pt>
                <c:pt idx="6">
                  <c:v>0.30000000000000032</c:v>
                </c:pt>
                <c:pt idx="7">
                  <c:v>0.28000000000000008</c:v>
                </c:pt>
                <c:pt idx="8">
                  <c:v>0.30000000000000032</c:v>
                </c:pt>
                <c:pt idx="9">
                  <c:v>0.24000000000000021</c:v>
                </c:pt>
                <c:pt idx="10">
                  <c:v>0.24000000000000021</c:v>
                </c:pt>
                <c:pt idx="11">
                  <c:v>0.23</c:v>
                </c:pt>
                <c:pt idx="12">
                  <c:v>0.21000000000000021</c:v>
                </c:pt>
                <c:pt idx="13">
                  <c:v>0.18000000000000022</c:v>
                </c:pt>
                <c:pt idx="14">
                  <c:v>0.21000000000000021</c:v>
                </c:pt>
                <c:pt idx="15">
                  <c:v>0.2</c:v>
                </c:pt>
                <c:pt idx="16">
                  <c:v>0.24000000000000021</c:v>
                </c:pt>
                <c:pt idx="17">
                  <c:v>0.26</c:v>
                </c:pt>
              </c:numCache>
            </c:numRef>
          </c:val>
        </c:ser>
        <c:ser>
          <c:idx val="4"/>
          <c:order val="2"/>
          <c:tx>
            <c:strRef>
              <c:f>Sheet1!$A$4</c:f>
              <c:strCache>
                <c:ptCount val="1"/>
                <c:pt idx="0">
                  <c:v>Unsure</c:v>
                </c:pt>
              </c:strCache>
            </c:strRef>
          </c:tx>
          <c:dLbls>
            <c:showVal val="1"/>
          </c:dLbls>
          <c:cat>
            <c:strRef>
              <c:f>Sheet1!$B$1:$S$1</c:f>
              <c:strCache>
                <c:ptCount val="18"/>
                <c:pt idx="0">
                  <c:v>Water vegtable crops</c:v>
                </c:pt>
                <c:pt idx="1">
                  <c:v>Replenish groundwater</c:v>
                </c:pt>
                <c:pt idx="2">
                  <c:v>Increase stream flows</c:v>
                </c:pt>
                <c:pt idx="3">
                  <c:v>Water livestock feed crops</c:v>
                </c:pt>
                <c:pt idx="4">
                  <c:v>Snowmaking</c:v>
                </c:pt>
                <c:pt idx="5">
                  <c:v>Water orchards</c:v>
                </c:pt>
                <c:pt idx="6">
                  <c:v>Water parks/schools</c:v>
                </c:pt>
                <c:pt idx="7">
                  <c:v>Restore wildlife habitat</c:v>
                </c:pt>
                <c:pt idx="8">
                  <c:v>Sustain cottonwoods</c:v>
                </c:pt>
                <c:pt idx="9">
                  <c:v>Water yards</c:v>
                </c:pt>
                <c:pt idx="10">
                  <c:v>Household toilets</c:v>
                </c:pt>
                <c:pt idx="11">
                  <c:v>Cool power plants</c:v>
                </c:pt>
                <c:pt idx="12">
                  <c:v>Water cemeteries</c:v>
                </c:pt>
                <c:pt idx="13">
                  <c:v>Water golf courses</c:v>
                </c:pt>
                <c:pt idx="14">
                  <c:v>Public toilets</c:v>
                </c:pt>
                <c:pt idx="15">
                  <c:v>Fight fires</c:v>
                </c:pt>
                <c:pt idx="16">
                  <c:v>Control dust on roads</c:v>
                </c:pt>
                <c:pt idx="17">
                  <c:v>Water non-edible crops</c:v>
                </c:pt>
              </c:strCache>
            </c:strRef>
          </c:cat>
          <c:val>
            <c:numRef>
              <c:f>Sheet1!$B$4:$S$4</c:f>
              <c:numCache>
                <c:formatCode>0%</c:formatCode>
                <c:ptCount val="18"/>
                <c:pt idx="0">
                  <c:v>0.05</c:v>
                </c:pt>
                <c:pt idx="1">
                  <c:v>0.11</c:v>
                </c:pt>
                <c:pt idx="2">
                  <c:v>9.0000000000000024E-2</c:v>
                </c:pt>
                <c:pt idx="3">
                  <c:v>7.0000000000000021E-2</c:v>
                </c:pt>
                <c:pt idx="4">
                  <c:v>6.0000000000000032E-2</c:v>
                </c:pt>
                <c:pt idx="5">
                  <c:v>0.05</c:v>
                </c:pt>
                <c:pt idx="6">
                  <c:v>3.0000000000000002E-2</c:v>
                </c:pt>
                <c:pt idx="7">
                  <c:v>6.0000000000000032E-2</c:v>
                </c:pt>
                <c:pt idx="8">
                  <c:v>4.0000000000000022E-2</c:v>
                </c:pt>
                <c:pt idx="9">
                  <c:v>2.0000000000000011E-2</c:v>
                </c:pt>
                <c:pt idx="10">
                  <c:v>2.0000000000000011E-2</c:v>
                </c:pt>
                <c:pt idx="11">
                  <c:v>6.0000000000000032E-2</c:v>
                </c:pt>
                <c:pt idx="12">
                  <c:v>1.0000000000000005E-2</c:v>
                </c:pt>
                <c:pt idx="13">
                  <c:v>2.0000000000000011E-2</c:v>
                </c:pt>
                <c:pt idx="14">
                  <c:v>1.0000000000000005E-2</c:v>
                </c:pt>
                <c:pt idx="15">
                  <c:v>2.0000000000000011E-2</c:v>
                </c:pt>
                <c:pt idx="16">
                  <c:v>2.0000000000000011E-2</c:v>
                </c:pt>
                <c:pt idx="17">
                  <c:v>1.0000000000000005E-2</c:v>
                </c:pt>
              </c:numCache>
            </c:numRef>
          </c:val>
        </c:ser>
        <c:ser>
          <c:idx val="0"/>
          <c:order val="3"/>
          <c:tx>
            <c:strRef>
              <c:f>Sheet1!$A$5</c:f>
              <c:strCache>
                <c:ptCount val="1"/>
                <c:pt idx="0">
                  <c:v>Somewhat oppose</c:v>
                </c:pt>
              </c:strCache>
            </c:strRef>
          </c:tx>
          <c:dLbls>
            <c:showVal val="1"/>
          </c:dLbls>
          <c:cat>
            <c:strRef>
              <c:f>Sheet1!$B$1:$S$1</c:f>
              <c:strCache>
                <c:ptCount val="18"/>
                <c:pt idx="0">
                  <c:v>Water vegtable crops</c:v>
                </c:pt>
                <c:pt idx="1">
                  <c:v>Replenish groundwater</c:v>
                </c:pt>
                <c:pt idx="2">
                  <c:v>Increase stream flows</c:v>
                </c:pt>
                <c:pt idx="3">
                  <c:v>Water livestock feed crops</c:v>
                </c:pt>
                <c:pt idx="4">
                  <c:v>Snowmaking</c:v>
                </c:pt>
                <c:pt idx="5">
                  <c:v>Water orchards</c:v>
                </c:pt>
                <c:pt idx="6">
                  <c:v>Water parks/schools</c:v>
                </c:pt>
                <c:pt idx="7">
                  <c:v>Restore wildlife habitat</c:v>
                </c:pt>
                <c:pt idx="8">
                  <c:v>Sustain cottonwoods</c:v>
                </c:pt>
                <c:pt idx="9">
                  <c:v>Water yards</c:v>
                </c:pt>
                <c:pt idx="10">
                  <c:v>Household toilets</c:v>
                </c:pt>
                <c:pt idx="11">
                  <c:v>Cool power plants</c:v>
                </c:pt>
                <c:pt idx="12">
                  <c:v>Water cemeteries</c:v>
                </c:pt>
                <c:pt idx="13">
                  <c:v>Water golf courses</c:v>
                </c:pt>
                <c:pt idx="14">
                  <c:v>Public toilets</c:v>
                </c:pt>
                <c:pt idx="15">
                  <c:v>Fight fires</c:v>
                </c:pt>
                <c:pt idx="16">
                  <c:v>Control dust on roads</c:v>
                </c:pt>
                <c:pt idx="17">
                  <c:v>Water non-edible crops</c:v>
                </c:pt>
              </c:strCache>
            </c:strRef>
          </c:cat>
          <c:val>
            <c:numRef>
              <c:f>Sheet1!$B$5:$S$5</c:f>
              <c:numCache>
                <c:formatCode>0%</c:formatCode>
                <c:ptCount val="18"/>
                <c:pt idx="0">
                  <c:v>0.16</c:v>
                </c:pt>
                <c:pt idx="1">
                  <c:v>0.15000000000000022</c:v>
                </c:pt>
                <c:pt idx="2">
                  <c:v>0.16</c:v>
                </c:pt>
                <c:pt idx="3">
                  <c:v>0.12000000000000002</c:v>
                </c:pt>
                <c:pt idx="4">
                  <c:v>0.1</c:v>
                </c:pt>
                <c:pt idx="5">
                  <c:v>0.13</c:v>
                </c:pt>
                <c:pt idx="6">
                  <c:v>0.11</c:v>
                </c:pt>
                <c:pt idx="7">
                  <c:v>7.0000000000000021E-2</c:v>
                </c:pt>
                <c:pt idx="8">
                  <c:v>7.0000000000000021E-2</c:v>
                </c:pt>
                <c:pt idx="9">
                  <c:v>8.0000000000000043E-2</c:v>
                </c:pt>
                <c:pt idx="10">
                  <c:v>6.0000000000000032E-2</c:v>
                </c:pt>
                <c:pt idx="11">
                  <c:v>0.05</c:v>
                </c:pt>
                <c:pt idx="12">
                  <c:v>6.0000000000000032E-2</c:v>
                </c:pt>
                <c:pt idx="13">
                  <c:v>0.05</c:v>
                </c:pt>
                <c:pt idx="14">
                  <c:v>4.0000000000000022E-2</c:v>
                </c:pt>
                <c:pt idx="15">
                  <c:v>3.0000000000000002E-2</c:v>
                </c:pt>
                <c:pt idx="16">
                  <c:v>3.0000000000000002E-2</c:v>
                </c:pt>
                <c:pt idx="17">
                  <c:v>3.0000000000000002E-2</c:v>
                </c:pt>
              </c:numCache>
            </c:numRef>
          </c:val>
        </c:ser>
        <c:ser>
          <c:idx val="2"/>
          <c:order val="4"/>
          <c:tx>
            <c:strRef>
              <c:f>Sheet1!$A$6</c:f>
              <c:strCache>
                <c:ptCount val="1"/>
                <c:pt idx="0">
                  <c:v>Strongly oppose</c:v>
                </c:pt>
              </c:strCache>
            </c:strRef>
          </c:tx>
          <c:dLbls>
            <c:showVal val="1"/>
          </c:dLbls>
          <c:cat>
            <c:strRef>
              <c:f>Sheet1!$B$1:$S$1</c:f>
              <c:strCache>
                <c:ptCount val="18"/>
                <c:pt idx="0">
                  <c:v>Water vegtable crops</c:v>
                </c:pt>
                <c:pt idx="1">
                  <c:v>Replenish groundwater</c:v>
                </c:pt>
                <c:pt idx="2">
                  <c:v>Increase stream flows</c:v>
                </c:pt>
                <c:pt idx="3">
                  <c:v>Water livestock feed crops</c:v>
                </c:pt>
                <c:pt idx="4">
                  <c:v>Snowmaking</c:v>
                </c:pt>
                <c:pt idx="5">
                  <c:v>Water orchards</c:v>
                </c:pt>
                <c:pt idx="6">
                  <c:v>Water parks/schools</c:v>
                </c:pt>
                <c:pt idx="7">
                  <c:v>Restore wildlife habitat</c:v>
                </c:pt>
                <c:pt idx="8">
                  <c:v>Sustain cottonwoods</c:v>
                </c:pt>
                <c:pt idx="9">
                  <c:v>Water yards</c:v>
                </c:pt>
                <c:pt idx="10">
                  <c:v>Household toilets</c:v>
                </c:pt>
                <c:pt idx="11">
                  <c:v>Cool power plants</c:v>
                </c:pt>
                <c:pt idx="12">
                  <c:v>Water cemeteries</c:v>
                </c:pt>
                <c:pt idx="13">
                  <c:v>Water golf courses</c:v>
                </c:pt>
                <c:pt idx="14">
                  <c:v>Public toilets</c:v>
                </c:pt>
                <c:pt idx="15">
                  <c:v>Fight fires</c:v>
                </c:pt>
                <c:pt idx="16">
                  <c:v>Control dust on roads</c:v>
                </c:pt>
                <c:pt idx="17">
                  <c:v>Water non-edible crops</c:v>
                </c:pt>
              </c:strCache>
            </c:strRef>
          </c:cat>
          <c:val>
            <c:numRef>
              <c:f>Sheet1!$B$6:$S$6</c:f>
              <c:numCache>
                <c:formatCode>0%</c:formatCode>
                <c:ptCount val="18"/>
                <c:pt idx="0">
                  <c:v>0.29000000000000031</c:v>
                </c:pt>
                <c:pt idx="1">
                  <c:v>0.19</c:v>
                </c:pt>
                <c:pt idx="2">
                  <c:v>0.18000000000000022</c:v>
                </c:pt>
                <c:pt idx="3">
                  <c:v>0.17</c:v>
                </c:pt>
                <c:pt idx="4">
                  <c:v>0.17</c:v>
                </c:pt>
                <c:pt idx="5">
                  <c:v>0.13</c:v>
                </c:pt>
                <c:pt idx="6">
                  <c:v>0.1</c:v>
                </c:pt>
                <c:pt idx="7">
                  <c:v>9.0000000000000024E-2</c:v>
                </c:pt>
                <c:pt idx="8">
                  <c:v>6.0000000000000032E-2</c:v>
                </c:pt>
                <c:pt idx="9">
                  <c:v>8.0000000000000043E-2</c:v>
                </c:pt>
                <c:pt idx="10">
                  <c:v>7.0000000000000021E-2</c:v>
                </c:pt>
                <c:pt idx="11">
                  <c:v>2.0000000000000011E-2</c:v>
                </c:pt>
                <c:pt idx="12">
                  <c:v>4.0000000000000022E-2</c:v>
                </c:pt>
                <c:pt idx="13">
                  <c:v>4.0000000000000022E-2</c:v>
                </c:pt>
                <c:pt idx="14">
                  <c:v>4.0000000000000022E-2</c:v>
                </c:pt>
                <c:pt idx="15">
                  <c:v>3.0000000000000002E-2</c:v>
                </c:pt>
                <c:pt idx="16">
                  <c:v>3.0000000000000002E-2</c:v>
                </c:pt>
                <c:pt idx="17">
                  <c:v>4.0000000000000022E-2</c:v>
                </c:pt>
              </c:numCache>
            </c:numRef>
          </c:val>
        </c:ser>
        <c:gapWidth val="80"/>
        <c:overlap val="100"/>
        <c:axId val="72088576"/>
        <c:axId val="72110848"/>
      </c:barChart>
      <c:catAx>
        <c:axId val="72088576"/>
        <c:scaling>
          <c:orientation val="minMax"/>
        </c:scaling>
        <c:axPos val="l"/>
        <c:numFmt formatCode="General" sourceLinked="1"/>
        <c:tickLblPos val="nextTo"/>
        <c:txPr>
          <a:bodyPr rot="0" vert="horz"/>
          <a:lstStyle/>
          <a:p>
            <a:pPr>
              <a:defRPr/>
            </a:pPr>
            <a:endParaRPr lang="en-US"/>
          </a:p>
        </c:txPr>
        <c:crossAx val="72110848"/>
        <c:crosses val="autoZero"/>
        <c:auto val="1"/>
        <c:lblAlgn val="ctr"/>
        <c:lblOffset val="100"/>
        <c:tickLblSkip val="1"/>
        <c:tickMarkSkip val="1"/>
      </c:catAx>
      <c:valAx>
        <c:axId val="72110848"/>
        <c:scaling>
          <c:orientation val="minMax"/>
        </c:scaling>
        <c:delete val="1"/>
        <c:axPos val="b"/>
        <c:numFmt formatCode="0%" sourceLinked="1"/>
        <c:tickLblPos val="none"/>
        <c:crossAx val="72088576"/>
        <c:crosses val="autoZero"/>
        <c:crossBetween val="between"/>
        <c:majorUnit val="0.25"/>
      </c:valAx>
    </c:plotArea>
    <c:legend>
      <c:legendPos val="t"/>
      <c:layout>
        <c:manualLayout>
          <c:xMode val="edge"/>
          <c:yMode val="edge"/>
          <c:x val="5.9718969555035306E-2"/>
          <c:y val="5.7471264367816112E-2"/>
          <c:w val="0.94028103044496492"/>
          <c:h val="4.2692939244663511E-2"/>
        </c:manualLayout>
      </c:layout>
    </c:legend>
    <c:plotVisOnly val="1"/>
    <c:dispBlanksAs val="gap"/>
  </c:chart>
  <c:spPr>
    <a:solidFill>
      <a:schemeClr val="lt1"/>
    </a:solidFill>
    <a:ln w="40000" cap="flat" cmpd="sng" algn="ctr">
      <a:solidFill>
        <a:schemeClr val="accent5"/>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428571428571427"/>
          <c:y val="0.13729508196721338"/>
          <c:w val="0.77166276346604212"/>
          <c:h val="0.8627049180327877"/>
        </c:manualLayout>
      </c:layout>
      <c:barChart>
        <c:barDir val="bar"/>
        <c:grouping val="percentStacked"/>
        <c:ser>
          <c:idx val="1"/>
          <c:order val="0"/>
          <c:tx>
            <c:strRef>
              <c:f>Sheet1!$A$2</c:f>
              <c:strCache>
                <c:ptCount val="1"/>
                <c:pt idx="0">
                  <c:v>Strongly support</c:v>
                </c:pt>
              </c:strCache>
            </c:strRef>
          </c:tx>
          <c:dLbls>
            <c:showVal val="1"/>
          </c:dLbls>
          <c:cat>
            <c:strRef>
              <c:f>Sheet1!$B$1:$F$1</c:f>
              <c:strCache>
                <c:ptCount val="5"/>
                <c:pt idx="0">
                  <c:v>Drinking</c:v>
                </c:pt>
                <c:pt idx="1">
                  <c:v>Cooking</c:v>
                </c:pt>
                <c:pt idx="2">
                  <c:v>Bathing</c:v>
                </c:pt>
                <c:pt idx="3">
                  <c:v>Laundry</c:v>
                </c:pt>
                <c:pt idx="4">
                  <c:v>Household cleaning</c:v>
                </c:pt>
              </c:strCache>
            </c:strRef>
          </c:cat>
          <c:val>
            <c:numRef>
              <c:f>Sheet1!$B$2:$F$2</c:f>
              <c:numCache>
                <c:formatCode>0%</c:formatCode>
                <c:ptCount val="5"/>
                <c:pt idx="0">
                  <c:v>0.16</c:v>
                </c:pt>
                <c:pt idx="1">
                  <c:v>0.22</c:v>
                </c:pt>
                <c:pt idx="2">
                  <c:v>0.25</c:v>
                </c:pt>
                <c:pt idx="3">
                  <c:v>0.36000000000000026</c:v>
                </c:pt>
                <c:pt idx="4">
                  <c:v>0.39000000000000035</c:v>
                </c:pt>
              </c:numCache>
            </c:numRef>
          </c:val>
        </c:ser>
        <c:ser>
          <c:idx val="3"/>
          <c:order val="1"/>
          <c:tx>
            <c:strRef>
              <c:f>Sheet1!$A$3</c:f>
              <c:strCache>
                <c:ptCount val="1"/>
                <c:pt idx="0">
                  <c:v>Somewhat support</c:v>
                </c:pt>
              </c:strCache>
            </c:strRef>
          </c:tx>
          <c:dLbls>
            <c:showVal val="1"/>
          </c:dLbls>
          <c:cat>
            <c:strRef>
              <c:f>Sheet1!$B$1:$F$1</c:f>
              <c:strCache>
                <c:ptCount val="5"/>
                <c:pt idx="0">
                  <c:v>Drinking</c:v>
                </c:pt>
                <c:pt idx="1">
                  <c:v>Cooking</c:v>
                </c:pt>
                <c:pt idx="2">
                  <c:v>Bathing</c:v>
                </c:pt>
                <c:pt idx="3">
                  <c:v>Laundry</c:v>
                </c:pt>
                <c:pt idx="4">
                  <c:v>Household cleaning</c:v>
                </c:pt>
              </c:strCache>
            </c:strRef>
          </c:cat>
          <c:val>
            <c:numRef>
              <c:f>Sheet1!$B$3:$F$3</c:f>
              <c:numCache>
                <c:formatCode>0%</c:formatCode>
                <c:ptCount val="5"/>
                <c:pt idx="0">
                  <c:v>0.19</c:v>
                </c:pt>
                <c:pt idx="1">
                  <c:v>0.19</c:v>
                </c:pt>
                <c:pt idx="2">
                  <c:v>0.26</c:v>
                </c:pt>
                <c:pt idx="3">
                  <c:v>0.35000000000000026</c:v>
                </c:pt>
                <c:pt idx="4">
                  <c:v>0.26</c:v>
                </c:pt>
              </c:numCache>
            </c:numRef>
          </c:val>
        </c:ser>
        <c:ser>
          <c:idx val="4"/>
          <c:order val="2"/>
          <c:tx>
            <c:strRef>
              <c:f>Sheet1!$A$4</c:f>
              <c:strCache>
                <c:ptCount val="1"/>
                <c:pt idx="0">
                  <c:v>Unsure</c:v>
                </c:pt>
              </c:strCache>
            </c:strRef>
          </c:tx>
          <c:dLbls>
            <c:showVal val="1"/>
          </c:dLbls>
          <c:cat>
            <c:strRef>
              <c:f>Sheet1!$B$1:$F$1</c:f>
              <c:strCache>
                <c:ptCount val="5"/>
                <c:pt idx="0">
                  <c:v>Drinking</c:v>
                </c:pt>
                <c:pt idx="1">
                  <c:v>Cooking</c:v>
                </c:pt>
                <c:pt idx="2">
                  <c:v>Bathing</c:v>
                </c:pt>
                <c:pt idx="3">
                  <c:v>Laundry</c:v>
                </c:pt>
                <c:pt idx="4">
                  <c:v>Household cleaning</c:v>
                </c:pt>
              </c:strCache>
            </c:strRef>
          </c:cat>
          <c:val>
            <c:numRef>
              <c:f>Sheet1!$B$4:$F$4</c:f>
              <c:numCache>
                <c:formatCode>0%</c:formatCode>
                <c:ptCount val="5"/>
                <c:pt idx="0">
                  <c:v>6.0000000000000032E-2</c:v>
                </c:pt>
                <c:pt idx="1">
                  <c:v>0.05</c:v>
                </c:pt>
                <c:pt idx="2">
                  <c:v>7.0000000000000021E-2</c:v>
                </c:pt>
                <c:pt idx="3">
                  <c:v>3.0000000000000002E-2</c:v>
                </c:pt>
                <c:pt idx="4">
                  <c:v>4.0000000000000022E-2</c:v>
                </c:pt>
              </c:numCache>
            </c:numRef>
          </c:val>
        </c:ser>
        <c:ser>
          <c:idx val="0"/>
          <c:order val="3"/>
          <c:tx>
            <c:strRef>
              <c:f>Sheet1!$A$5</c:f>
              <c:strCache>
                <c:ptCount val="1"/>
                <c:pt idx="0">
                  <c:v>Somewhat oppose</c:v>
                </c:pt>
              </c:strCache>
            </c:strRef>
          </c:tx>
          <c:dLbls>
            <c:showVal val="1"/>
          </c:dLbls>
          <c:cat>
            <c:strRef>
              <c:f>Sheet1!$B$1:$F$1</c:f>
              <c:strCache>
                <c:ptCount val="5"/>
                <c:pt idx="0">
                  <c:v>Drinking</c:v>
                </c:pt>
                <c:pt idx="1">
                  <c:v>Cooking</c:v>
                </c:pt>
                <c:pt idx="2">
                  <c:v>Bathing</c:v>
                </c:pt>
                <c:pt idx="3">
                  <c:v>Laundry</c:v>
                </c:pt>
                <c:pt idx="4">
                  <c:v>Household cleaning</c:v>
                </c:pt>
              </c:strCache>
            </c:strRef>
          </c:cat>
          <c:val>
            <c:numRef>
              <c:f>Sheet1!$B$5:$F$5</c:f>
              <c:numCache>
                <c:formatCode>0%</c:formatCode>
                <c:ptCount val="5"/>
                <c:pt idx="0">
                  <c:v>0.15000000000000013</c:v>
                </c:pt>
                <c:pt idx="1">
                  <c:v>0.14000000000000001</c:v>
                </c:pt>
                <c:pt idx="2">
                  <c:v>0.16</c:v>
                </c:pt>
                <c:pt idx="3">
                  <c:v>0.1</c:v>
                </c:pt>
                <c:pt idx="4">
                  <c:v>0.12000000000000002</c:v>
                </c:pt>
              </c:numCache>
            </c:numRef>
          </c:val>
        </c:ser>
        <c:ser>
          <c:idx val="2"/>
          <c:order val="4"/>
          <c:tx>
            <c:strRef>
              <c:f>Sheet1!$A$6</c:f>
              <c:strCache>
                <c:ptCount val="1"/>
                <c:pt idx="0">
                  <c:v>Strongly oppose</c:v>
                </c:pt>
              </c:strCache>
            </c:strRef>
          </c:tx>
          <c:dLbls>
            <c:showVal val="1"/>
          </c:dLbls>
          <c:cat>
            <c:strRef>
              <c:f>Sheet1!$B$1:$F$1</c:f>
              <c:strCache>
                <c:ptCount val="5"/>
                <c:pt idx="0">
                  <c:v>Drinking</c:v>
                </c:pt>
                <c:pt idx="1">
                  <c:v>Cooking</c:v>
                </c:pt>
                <c:pt idx="2">
                  <c:v>Bathing</c:v>
                </c:pt>
                <c:pt idx="3">
                  <c:v>Laundry</c:v>
                </c:pt>
                <c:pt idx="4">
                  <c:v>Household cleaning</c:v>
                </c:pt>
              </c:strCache>
            </c:strRef>
          </c:cat>
          <c:val>
            <c:numRef>
              <c:f>Sheet1!$B$6:$F$6</c:f>
              <c:numCache>
                <c:formatCode>0%</c:formatCode>
                <c:ptCount val="5"/>
                <c:pt idx="0">
                  <c:v>0.45</c:v>
                </c:pt>
                <c:pt idx="1">
                  <c:v>0.39000000000000035</c:v>
                </c:pt>
                <c:pt idx="2">
                  <c:v>0.27</c:v>
                </c:pt>
                <c:pt idx="3">
                  <c:v>0.17</c:v>
                </c:pt>
                <c:pt idx="4">
                  <c:v>0.13</c:v>
                </c:pt>
              </c:numCache>
            </c:numRef>
          </c:val>
        </c:ser>
        <c:gapWidth val="80"/>
        <c:overlap val="100"/>
        <c:axId val="72308992"/>
        <c:axId val="72339456"/>
      </c:barChart>
      <c:catAx>
        <c:axId val="72308992"/>
        <c:scaling>
          <c:orientation val="minMax"/>
        </c:scaling>
        <c:axPos val="l"/>
        <c:numFmt formatCode="General" sourceLinked="1"/>
        <c:tickLblPos val="nextTo"/>
        <c:txPr>
          <a:bodyPr rot="0" vert="horz"/>
          <a:lstStyle/>
          <a:p>
            <a:pPr>
              <a:defRPr/>
            </a:pPr>
            <a:endParaRPr lang="en-US"/>
          </a:p>
        </c:txPr>
        <c:crossAx val="72339456"/>
        <c:crosses val="autoZero"/>
        <c:auto val="1"/>
        <c:lblAlgn val="ctr"/>
        <c:lblOffset val="100"/>
        <c:tickLblSkip val="1"/>
        <c:tickMarkSkip val="1"/>
      </c:catAx>
      <c:valAx>
        <c:axId val="72339456"/>
        <c:scaling>
          <c:orientation val="minMax"/>
        </c:scaling>
        <c:delete val="1"/>
        <c:axPos val="b"/>
        <c:numFmt formatCode="0%" sourceLinked="1"/>
        <c:tickLblPos val="none"/>
        <c:crossAx val="72308992"/>
        <c:crosses val="autoZero"/>
        <c:crossBetween val="between"/>
        <c:majorUnit val="0.25"/>
      </c:valAx>
    </c:plotArea>
    <c:legend>
      <c:legendPos val="t"/>
      <c:layout>
        <c:manualLayout>
          <c:xMode val="edge"/>
          <c:yMode val="edge"/>
          <c:x val="5.971896955503523E-2"/>
          <c:y val="6.7622950819672137E-2"/>
          <c:w val="0.94028103044496492"/>
          <c:h val="5.3278688524590147E-2"/>
        </c:manualLayout>
      </c:layout>
      <c:txPr>
        <a:bodyPr/>
        <a:lstStyle/>
        <a:p>
          <a:pPr>
            <a:defRPr sz="1600"/>
          </a:pPr>
          <a:endParaRPr lang="en-US"/>
        </a:p>
      </c:txPr>
    </c:legend>
    <c:plotVisOnly val="1"/>
    <c:dispBlanksAs val="gap"/>
  </c:chart>
  <c:spPr>
    <a:solidFill>
      <a:schemeClr val="bg1"/>
    </a:solidFill>
    <a:ln w="28575">
      <a:solidFill>
        <a:schemeClr val="accent1"/>
      </a:solidFill>
    </a:ln>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FA79D2-C595-462E-B593-9BBEDB109D9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5E11E6C-CA6F-491F-A965-DFBA5E38FDD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568D9-4B7D-40A9-B616-531DD329F0C1}" type="slidenum">
              <a:rPr lang="en-US"/>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872AA-11A6-45EA-9FF0-5777390F19C2}" type="slidenum">
              <a:rPr lang="en-US"/>
              <a:pPr/>
              <a:t>10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5E69B-AFF7-4E08-808B-A52FFF3B6E5B}" type="slidenum">
              <a:rPr lang="en-US"/>
              <a:pPr/>
              <a:t>11</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6F08B-45FE-4232-A023-95789569F90A}" type="slidenum">
              <a:rPr lang="en-US"/>
              <a:pPr/>
              <a:t>12</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0FFD1-331B-4B87-B784-E43E3F32CA12}" type="slidenum">
              <a:rPr lang="en-US"/>
              <a:pPr/>
              <a:t>13</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FCE3F-C5D8-4283-8A22-A66EEEFEB036}" type="slidenum">
              <a:rPr lang="en-US"/>
              <a:pPr/>
              <a:t>14</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486AE-CF32-4D40-8907-C48C8DB162E2}" type="slidenum">
              <a:rPr lang="en-US"/>
              <a:pPr/>
              <a:t>15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E3F08-5978-4C9C-94FD-DC87CFE27608}" type="slidenum">
              <a:rPr lang="en-US"/>
              <a:pPr/>
              <a:t>16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4E886-AE44-4D0C-9B1A-95A12B3CE1B6}" type="slidenum">
              <a:rPr lang="en-US"/>
              <a:pPr/>
              <a:t>17</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36DB0-5748-4624-BA24-C7476B02EFC5}" type="slidenum">
              <a:rPr lang="en-US"/>
              <a:pPr/>
              <a:t>18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D2719-F632-4E52-99FB-6A471975450A}" type="slidenum">
              <a:rPr lang="en-US"/>
              <a:pPr/>
              <a:t>19</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1E401B-B6E8-4224-BB84-A4C901A5CABA}"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5E5A-877A-4578-8ED8-B45CA46F4431}" type="slidenum">
              <a:rPr lang="en-US"/>
              <a:pPr/>
              <a:t>20</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6B4D7-6A01-4257-BEB9-E95FB7525CEF}" type="slidenum">
              <a:rPr lang="en-US"/>
              <a:pPr/>
              <a:t>21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03BAD-BF89-4076-B555-3FEAF929E25A}" type="slidenum">
              <a:rPr lang="en-US"/>
              <a:pPr/>
              <a:t>22</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1B9A8-0613-4D33-8E8B-FF0A51BACF23}" type="slidenum">
              <a:rPr lang="en-US"/>
              <a:pPr/>
              <a:t>23</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AA9A1-5B0D-40FD-9662-4F0D39C95A9C}" type="slidenum">
              <a:rPr lang="en-US"/>
              <a:pPr/>
              <a:t>24</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C56D3-7609-4280-9EB3-D9B619B50448}" type="slidenum">
              <a:rPr lang="en-US"/>
              <a:pPr/>
              <a:t>25</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C8B3D-FE99-44A7-8EE0-EA8B6CEEF782}" type="slidenum">
              <a:rPr lang="en-US"/>
              <a:pPr/>
              <a:t>26</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BE03E-CE88-40DA-9A7D-A04E761F3C06}" type="slidenum">
              <a:rPr lang="en-US"/>
              <a:pPr/>
              <a:t>27</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679FC-2ECB-45C5-A907-F093B4C85BE2}" type="slidenum">
              <a:rPr lang="en-US"/>
              <a:pPr/>
              <a:t>28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24A9C-6B2F-4B22-83FB-D659C80A69BE}" type="slidenum">
              <a:rPr lang="en-US"/>
              <a:pPr/>
              <a:t>29</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4DDF1-1376-4122-8060-D0D9B0B2A623}" type="slidenum">
              <a:rPr lang="en-US"/>
              <a:pPr/>
              <a:t>3</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F8261-9AE0-4A1A-B0CC-66AE531D3475}" type="slidenum">
              <a:rPr lang="en-US"/>
              <a:pPr/>
              <a:t>30</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E11E6C-CA6F-491F-A965-DFBA5E38FDDD}"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30E18D-2382-46D6-89C9-667866F017CD}" type="slidenum">
              <a:rPr lang="en-US"/>
              <a:pPr/>
              <a:t>4</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E3758-3AC3-4E7F-93C2-394B82829B3C}" type="slidenum">
              <a:rPr lang="en-US"/>
              <a:pPr/>
              <a:t>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4F9CE-96B7-4E38-8931-5E8B540A52D5}" type="slidenum">
              <a:rPr lang="en-US"/>
              <a:pPr/>
              <a:t>6</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01FFA-E431-4D1B-8D57-E0B05CCA35F7}" type="slidenum">
              <a:rPr lang="en-US"/>
              <a:pPr/>
              <a:t>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6E8CB-E131-4288-BE6D-E6A6FE68C7C8}" type="slidenum">
              <a:rPr lang="en-US"/>
              <a:pPr/>
              <a:t>8</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B631E-1C0D-42E7-BB65-518ACB379F93}" type="slidenum">
              <a:rPr lang="en-US"/>
              <a:pPr/>
              <a:t>9</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0973FD-20FE-48F6-830F-3E9E86B81A8F}"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60A8CB-CC3D-41D5-AE41-9F8FBCC5E1B2}"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A6D1CB-E22D-4508-A01C-AB4AC11D3D0F}"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0181C36-E59B-400A-A4EE-89215818B0B4}"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098D179-E3C6-4752-8287-42C66A6B0E00}" type="slidenum">
              <a:rPr lang="en-US"/>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6AC5C8-5CAB-43B2-BD2B-9B7F0682EC05}" type="slidenum">
              <a:rPr lang="en-US"/>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01D0D0-F95E-43EB-A8B0-AB69A8EB0FAB}" type="slidenum">
              <a:rPr lang="en-US"/>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5645AC-0249-46E1-87DB-FF559E77B073}" type="slidenum">
              <a:rPr lang="en-US"/>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6338A-A75E-47B5-AD80-B39F41CC678A}" type="slidenum">
              <a:rPr lang="en-US"/>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C1EC66C-3DF2-401F-8F36-20B637A9C0E9}" type="slidenum">
              <a:rPr lang="en-US"/>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76C8DE-D3AC-45BB-A75B-0CF81491FA44}"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C84956-1C8A-42A8-91A7-D47FC0722E2B}" type="slidenum">
              <a:rPr lang="en-US"/>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87F3D5E-F097-48E9-86B2-497A1D2B0FEF}" type="slidenum">
              <a:rPr lang="en-US"/>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F7535A-C8FC-41DA-938C-A5B188CEF841}" type="slidenum">
              <a:rPr lang="en-US"/>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F54B64-473A-465D-9C0D-5050EBF412CC}" type="slidenum">
              <a:rPr lang="en-US"/>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025472-A0FB-4BDD-B937-D154E2C6D6C3}" type="slidenum">
              <a:rPr lang="en-US"/>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51EA78-AF2E-4C3D-8968-92CD3CA59FC6}" type="slidenum">
              <a:rPr lang="en-US"/>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A0973FD-20FE-48F6-830F-3E9E86B81A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C84956-1C8A-42A8-91A7-D47FC0722E2B}" type="slidenum">
              <a:rPr lang="en-US" smtClean="0"/>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CEBBF08B-26E8-45F5-820D-CB2C09E38D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42B286C-6765-4B0B-8FF6-2BEE1A4A8089}" type="slidenum">
              <a:rPr lang="en-US" smtClean="0"/>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07A7660-62DC-4CF6-B645-E161A2A4A9F5}"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BBF08B-26E8-45F5-820D-CB2C09E38DE8}" type="slidenum">
              <a:rPr lang="en-US"/>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55C8D7-EC2C-4741-B927-9FD0C17566A8}" type="slidenum">
              <a:rPr lang="en-US" smtClean="0"/>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7AE362D-8B87-49F4-81BF-5CBB2BF9F62F}" type="slidenum">
              <a:rPr lang="en-US" smtClean="0"/>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8F8CBB2-5C13-4044-8D78-D619A33AA537}" type="slidenum">
              <a:rPr lang="en-US" smtClean="0"/>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A273298-5826-4F43-97D1-5FAEC08794E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60A8CB-CC3D-41D5-AE41-9F8FBCC5E1B2}" type="slidenum">
              <a:rPr lang="en-US" smtClean="0"/>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AA6D1CB-E22D-4508-A01C-AB4AC11D3D0F}" type="slidenum">
              <a:rPr lang="en-US" smtClean="0"/>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0181C36-E59B-400A-A4EE-89215818B0B4}" type="slidenum">
              <a:rPr lang="en-US"/>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F76308B-0850-44C9-A8B7-B53128CE75F4}"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2B286C-6765-4B0B-8FF6-2BEE1A4A8089}"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7A7660-62DC-4CF6-B645-E161A2A4A9F5}"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55C8D7-EC2C-4741-B927-9FD0C17566A8}"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7AE362D-8B87-49F4-81BF-5CBB2BF9F62F}"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F8CBB2-5C13-4044-8D78-D619A33AA537}"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273298-5826-4F43-97D1-5FAEC08794E6}"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8194" name="Picture 2" descr="pptcb1"/>
          <p:cNvPicPr>
            <a:picLocks noChangeAspect="1" noChangeArrowheads="1"/>
          </p:cNvPicPr>
          <p:nvPr userDrawn="1"/>
        </p:nvPicPr>
        <p:blipFill>
          <a:blip r:embed="rId16" cstate="print"/>
          <a:srcRect/>
          <a:stretch>
            <a:fillRect/>
          </a:stretch>
        </p:blipFill>
        <p:spPr bwMode="auto">
          <a:xfrm>
            <a:off x="-304800" y="-228600"/>
            <a:ext cx="9753600" cy="7315200"/>
          </a:xfrm>
          <a:prstGeom prst="rect">
            <a:avLst/>
          </a:prstGeom>
          <a:noFill/>
        </p:spPr>
      </p:pic>
      <p:sp>
        <p:nvSpPr>
          <p:cNvPr id="8195" name="Rectangle 3"/>
          <p:cNvSpPr>
            <a:spLocks noGrp="1" noChangeArrowheads="1"/>
          </p:cNvSpPr>
          <p:nvPr>
            <p:ph type="title"/>
          </p:nvPr>
        </p:nvSpPr>
        <p:spPr bwMode="auto">
          <a:xfrm>
            <a:off x="457200" y="304800"/>
            <a:ext cx="8229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D85B29-324F-465B-B7C5-6D09DF87E9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674" r:id="rId13"/>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rgbClr val="3B2070"/>
          </a:solidFill>
          <a:latin typeface="+mj-lt"/>
          <a:ea typeface="+mj-ea"/>
          <a:cs typeface="+mj-cs"/>
        </a:defRPr>
      </a:lvl1pPr>
      <a:lvl2pPr algn="ctr" rtl="0" fontAlgn="base">
        <a:spcBef>
          <a:spcPct val="0"/>
        </a:spcBef>
        <a:spcAft>
          <a:spcPct val="0"/>
        </a:spcAft>
        <a:defRPr sz="4400">
          <a:solidFill>
            <a:srgbClr val="3B2070"/>
          </a:solidFill>
          <a:latin typeface="Arial" pitchFamily="34" charset="0"/>
        </a:defRPr>
      </a:lvl2pPr>
      <a:lvl3pPr algn="ctr" rtl="0" fontAlgn="base">
        <a:spcBef>
          <a:spcPct val="0"/>
        </a:spcBef>
        <a:spcAft>
          <a:spcPct val="0"/>
        </a:spcAft>
        <a:defRPr sz="4400">
          <a:solidFill>
            <a:srgbClr val="3B2070"/>
          </a:solidFill>
          <a:latin typeface="Arial" pitchFamily="34" charset="0"/>
        </a:defRPr>
      </a:lvl3pPr>
      <a:lvl4pPr algn="ctr" rtl="0" fontAlgn="base">
        <a:spcBef>
          <a:spcPct val="0"/>
        </a:spcBef>
        <a:spcAft>
          <a:spcPct val="0"/>
        </a:spcAft>
        <a:defRPr sz="4400">
          <a:solidFill>
            <a:srgbClr val="3B2070"/>
          </a:solidFill>
          <a:latin typeface="Arial" pitchFamily="34" charset="0"/>
        </a:defRPr>
      </a:lvl4pPr>
      <a:lvl5pPr algn="ctr" rtl="0" fontAlgn="base">
        <a:spcBef>
          <a:spcPct val="0"/>
        </a:spcBef>
        <a:spcAft>
          <a:spcPct val="0"/>
        </a:spcAft>
        <a:defRPr sz="4400">
          <a:solidFill>
            <a:srgbClr val="3B2070"/>
          </a:solidFill>
          <a:latin typeface="Arial" pitchFamily="34" charset="0"/>
        </a:defRPr>
      </a:lvl5pPr>
      <a:lvl6pPr marL="457200" algn="ctr" rtl="0" fontAlgn="base">
        <a:spcBef>
          <a:spcPct val="0"/>
        </a:spcBef>
        <a:spcAft>
          <a:spcPct val="0"/>
        </a:spcAft>
        <a:defRPr sz="4400">
          <a:solidFill>
            <a:srgbClr val="3B2070"/>
          </a:solidFill>
          <a:latin typeface="Arial" pitchFamily="34" charset="0"/>
        </a:defRPr>
      </a:lvl6pPr>
      <a:lvl7pPr marL="914400" algn="ctr" rtl="0" fontAlgn="base">
        <a:spcBef>
          <a:spcPct val="0"/>
        </a:spcBef>
        <a:spcAft>
          <a:spcPct val="0"/>
        </a:spcAft>
        <a:defRPr sz="4400">
          <a:solidFill>
            <a:srgbClr val="3B2070"/>
          </a:solidFill>
          <a:latin typeface="Arial" pitchFamily="34" charset="0"/>
        </a:defRPr>
      </a:lvl7pPr>
      <a:lvl8pPr marL="1371600" algn="ctr" rtl="0" fontAlgn="base">
        <a:spcBef>
          <a:spcPct val="0"/>
        </a:spcBef>
        <a:spcAft>
          <a:spcPct val="0"/>
        </a:spcAft>
        <a:defRPr sz="4400">
          <a:solidFill>
            <a:srgbClr val="3B2070"/>
          </a:solidFill>
          <a:latin typeface="Arial" pitchFamily="34" charset="0"/>
        </a:defRPr>
      </a:lvl8pPr>
      <a:lvl9pPr marL="1828800" algn="ctr" rtl="0" fontAlgn="base">
        <a:spcBef>
          <a:spcPct val="0"/>
        </a:spcBef>
        <a:spcAft>
          <a:spcPct val="0"/>
        </a:spcAft>
        <a:defRPr sz="4400">
          <a:solidFill>
            <a:srgbClr val="3B2070"/>
          </a:solidFill>
          <a:latin typeface="Arial" pitchFamily="34" charset="0"/>
        </a:defRPr>
      </a:lvl9pPr>
    </p:titleStyle>
    <p:bodyStyle>
      <a:lvl1pPr marL="342900" indent="-342900" algn="l" rtl="0" fontAlgn="base">
        <a:spcBef>
          <a:spcPct val="20000"/>
        </a:spcBef>
        <a:spcAft>
          <a:spcPct val="0"/>
        </a:spcAft>
        <a:buChar char="•"/>
        <a:defRPr sz="3200">
          <a:solidFill>
            <a:srgbClr val="42195B"/>
          </a:solidFill>
          <a:latin typeface="+mn-lt"/>
          <a:ea typeface="+mn-ea"/>
          <a:cs typeface="+mn-cs"/>
        </a:defRPr>
      </a:lvl1pPr>
      <a:lvl2pPr marL="742950" indent="-285750" algn="l" rtl="0" fontAlgn="base">
        <a:spcBef>
          <a:spcPct val="20000"/>
        </a:spcBef>
        <a:spcAft>
          <a:spcPct val="0"/>
        </a:spcAft>
        <a:buChar char="–"/>
        <a:defRPr sz="2800">
          <a:solidFill>
            <a:srgbClr val="42195B"/>
          </a:solidFill>
          <a:latin typeface="+mn-lt"/>
        </a:defRPr>
      </a:lvl2pPr>
      <a:lvl3pPr marL="1143000" indent="-228600" algn="l" rtl="0" fontAlgn="base">
        <a:spcBef>
          <a:spcPct val="20000"/>
        </a:spcBef>
        <a:spcAft>
          <a:spcPct val="0"/>
        </a:spcAft>
        <a:buChar char="•"/>
        <a:defRPr sz="2400">
          <a:solidFill>
            <a:srgbClr val="42195B"/>
          </a:solidFill>
          <a:latin typeface="+mn-lt"/>
        </a:defRPr>
      </a:lvl3pPr>
      <a:lvl4pPr marL="1600200" indent="-228600" algn="l" rtl="0" fontAlgn="base">
        <a:spcBef>
          <a:spcPct val="20000"/>
        </a:spcBef>
        <a:spcAft>
          <a:spcPct val="0"/>
        </a:spcAft>
        <a:buChar char="–"/>
        <a:defRPr sz="2000">
          <a:solidFill>
            <a:srgbClr val="42195B"/>
          </a:solidFill>
          <a:latin typeface="+mn-lt"/>
        </a:defRPr>
      </a:lvl4pPr>
      <a:lvl5pPr marL="2057400" indent="-228600" algn="l" rtl="0" fontAlgn="base">
        <a:spcBef>
          <a:spcPct val="20000"/>
        </a:spcBef>
        <a:spcAft>
          <a:spcPct val="0"/>
        </a:spcAft>
        <a:buChar char="»"/>
        <a:defRPr sz="2000">
          <a:solidFill>
            <a:srgbClr val="42195B"/>
          </a:solidFill>
          <a:latin typeface="+mn-lt"/>
        </a:defRPr>
      </a:lvl5pPr>
      <a:lvl6pPr marL="2514600" indent="-228600" algn="l" rtl="0" fontAlgn="base">
        <a:spcBef>
          <a:spcPct val="20000"/>
        </a:spcBef>
        <a:spcAft>
          <a:spcPct val="0"/>
        </a:spcAft>
        <a:buChar char="»"/>
        <a:defRPr sz="2000">
          <a:solidFill>
            <a:srgbClr val="42195B"/>
          </a:solidFill>
          <a:latin typeface="+mn-lt"/>
        </a:defRPr>
      </a:lvl6pPr>
      <a:lvl7pPr marL="2971800" indent="-228600" algn="l" rtl="0" fontAlgn="base">
        <a:spcBef>
          <a:spcPct val="20000"/>
        </a:spcBef>
        <a:spcAft>
          <a:spcPct val="0"/>
        </a:spcAft>
        <a:buChar char="»"/>
        <a:defRPr sz="2000">
          <a:solidFill>
            <a:srgbClr val="42195B"/>
          </a:solidFill>
          <a:latin typeface="+mn-lt"/>
        </a:defRPr>
      </a:lvl7pPr>
      <a:lvl8pPr marL="3429000" indent="-228600" algn="l" rtl="0" fontAlgn="base">
        <a:spcBef>
          <a:spcPct val="20000"/>
        </a:spcBef>
        <a:spcAft>
          <a:spcPct val="0"/>
        </a:spcAft>
        <a:buChar char="»"/>
        <a:defRPr sz="2000">
          <a:solidFill>
            <a:srgbClr val="42195B"/>
          </a:solidFill>
          <a:latin typeface="+mn-lt"/>
        </a:defRPr>
      </a:lvl8pPr>
      <a:lvl9pPr marL="3886200" indent="-228600" algn="l" rtl="0" fontAlgn="base">
        <a:spcBef>
          <a:spcPct val="20000"/>
        </a:spcBef>
        <a:spcAft>
          <a:spcPct val="0"/>
        </a:spcAft>
        <a:buChar char="»"/>
        <a:defRPr sz="2000">
          <a:solidFill>
            <a:srgbClr val="4219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2754" name="Picture 2" descr="pptcb1"/>
          <p:cNvPicPr>
            <a:picLocks noChangeAspect="1" noChangeArrowheads="1"/>
          </p:cNvPicPr>
          <p:nvPr userDrawn="1"/>
        </p:nvPicPr>
        <p:blipFill>
          <a:blip r:embed="rId14" cstate="print"/>
          <a:srcRect/>
          <a:stretch>
            <a:fillRect/>
          </a:stretch>
        </p:blipFill>
        <p:spPr bwMode="auto">
          <a:xfrm>
            <a:off x="-304800" y="-228600"/>
            <a:ext cx="9753600" cy="7315200"/>
          </a:xfrm>
          <a:prstGeom prst="rect">
            <a:avLst/>
          </a:prstGeom>
          <a:noFill/>
        </p:spPr>
      </p:pic>
      <p:sp>
        <p:nvSpPr>
          <p:cNvPr id="202755" name="Rectangle 3"/>
          <p:cNvSpPr>
            <a:spLocks noGrp="1" noChangeArrowheads="1"/>
          </p:cNvSpPr>
          <p:nvPr>
            <p:ph type="title"/>
          </p:nvPr>
        </p:nvSpPr>
        <p:spPr bwMode="auto">
          <a:xfrm>
            <a:off x="457200" y="304800"/>
            <a:ext cx="82296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275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275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275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275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F31ACD-B8E4-4C4C-8F8D-5449EE63129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txStyles>
    <p:titleStyle>
      <a:lvl1pPr algn="ctr" rtl="0" fontAlgn="base">
        <a:spcBef>
          <a:spcPct val="0"/>
        </a:spcBef>
        <a:spcAft>
          <a:spcPct val="0"/>
        </a:spcAft>
        <a:defRPr sz="4400">
          <a:solidFill>
            <a:srgbClr val="3B2070"/>
          </a:solidFill>
          <a:latin typeface="+mj-lt"/>
          <a:ea typeface="+mj-ea"/>
          <a:cs typeface="+mj-cs"/>
        </a:defRPr>
      </a:lvl1pPr>
      <a:lvl2pPr algn="ctr" rtl="0" fontAlgn="base">
        <a:spcBef>
          <a:spcPct val="0"/>
        </a:spcBef>
        <a:spcAft>
          <a:spcPct val="0"/>
        </a:spcAft>
        <a:defRPr sz="4400">
          <a:solidFill>
            <a:srgbClr val="3B2070"/>
          </a:solidFill>
          <a:latin typeface="Arial" pitchFamily="34" charset="0"/>
        </a:defRPr>
      </a:lvl2pPr>
      <a:lvl3pPr algn="ctr" rtl="0" fontAlgn="base">
        <a:spcBef>
          <a:spcPct val="0"/>
        </a:spcBef>
        <a:spcAft>
          <a:spcPct val="0"/>
        </a:spcAft>
        <a:defRPr sz="4400">
          <a:solidFill>
            <a:srgbClr val="3B2070"/>
          </a:solidFill>
          <a:latin typeface="Arial" pitchFamily="34" charset="0"/>
        </a:defRPr>
      </a:lvl3pPr>
      <a:lvl4pPr algn="ctr" rtl="0" fontAlgn="base">
        <a:spcBef>
          <a:spcPct val="0"/>
        </a:spcBef>
        <a:spcAft>
          <a:spcPct val="0"/>
        </a:spcAft>
        <a:defRPr sz="4400">
          <a:solidFill>
            <a:srgbClr val="3B2070"/>
          </a:solidFill>
          <a:latin typeface="Arial" pitchFamily="34" charset="0"/>
        </a:defRPr>
      </a:lvl4pPr>
      <a:lvl5pPr algn="ctr" rtl="0" fontAlgn="base">
        <a:spcBef>
          <a:spcPct val="0"/>
        </a:spcBef>
        <a:spcAft>
          <a:spcPct val="0"/>
        </a:spcAft>
        <a:defRPr sz="4400">
          <a:solidFill>
            <a:srgbClr val="3B2070"/>
          </a:solidFill>
          <a:latin typeface="Arial" pitchFamily="34" charset="0"/>
        </a:defRPr>
      </a:lvl5pPr>
      <a:lvl6pPr marL="457200" algn="ctr" rtl="0" fontAlgn="base">
        <a:spcBef>
          <a:spcPct val="0"/>
        </a:spcBef>
        <a:spcAft>
          <a:spcPct val="0"/>
        </a:spcAft>
        <a:defRPr sz="4400">
          <a:solidFill>
            <a:srgbClr val="3B2070"/>
          </a:solidFill>
          <a:latin typeface="Arial" pitchFamily="34" charset="0"/>
        </a:defRPr>
      </a:lvl6pPr>
      <a:lvl7pPr marL="914400" algn="ctr" rtl="0" fontAlgn="base">
        <a:spcBef>
          <a:spcPct val="0"/>
        </a:spcBef>
        <a:spcAft>
          <a:spcPct val="0"/>
        </a:spcAft>
        <a:defRPr sz="4400">
          <a:solidFill>
            <a:srgbClr val="3B2070"/>
          </a:solidFill>
          <a:latin typeface="Arial" pitchFamily="34" charset="0"/>
        </a:defRPr>
      </a:lvl7pPr>
      <a:lvl8pPr marL="1371600" algn="ctr" rtl="0" fontAlgn="base">
        <a:spcBef>
          <a:spcPct val="0"/>
        </a:spcBef>
        <a:spcAft>
          <a:spcPct val="0"/>
        </a:spcAft>
        <a:defRPr sz="4400">
          <a:solidFill>
            <a:srgbClr val="3B2070"/>
          </a:solidFill>
          <a:latin typeface="Arial" pitchFamily="34" charset="0"/>
        </a:defRPr>
      </a:lvl8pPr>
      <a:lvl9pPr marL="1828800" algn="ctr" rtl="0" fontAlgn="base">
        <a:spcBef>
          <a:spcPct val="0"/>
        </a:spcBef>
        <a:spcAft>
          <a:spcPct val="0"/>
        </a:spcAft>
        <a:defRPr sz="4400">
          <a:solidFill>
            <a:srgbClr val="3B2070"/>
          </a:solidFill>
          <a:latin typeface="Arial" pitchFamily="34" charset="0"/>
        </a:defRPr>
      </a:lvl9pPr>
    </p:titleStyle>
    <p:bodyStyle>
      <a:lvl1pPr marL="342900" indent="-342900" algn="l" rtl="0" fontAlgn="base">
        <a:spcBef>
          <a:spcPct val="20000"/>
        </a:spcBef>
        <a:spcAft>
          <a:spcPct val="0"/>
        </a:spcAft>
        <a:buChar char="•"/>
        <a:defRPr sz="3200">
          <a:solidFill>
            <a:srgbClr val="42195B"/>
          </a:solidFill>
          <a:latin typeface="+mn-lt"/>
          <a:ea typeface="+mn-ea"/>
          <a:cs typeface="+mn-cs"/>
        </a:defRPr>
      </a:lvl1pPr>
      <a:lvl2pPr marL="742950" indent="-285750" algn="l" rtl="0" fontAlgn="base">
        <a:spcBef>
          <a:spcPct val="20000"/>
        </a:spcBef>
        <a:spcAft>
          <a:spcPct val="0"/>
        </a:spcAft>
        <a:buChar char="–"/>
        <a:defRPr sz="2800">
          <a:solidFill>
            <a:srgbClr val="42195B"/>
          </a:solidFill>
          <a:latin typeface="+mn-lt"/>
        </a:defRPr>
      </a:lvl2pPr>
      <a:lvl3pPr marL="1143000" indent="-228600" algn="l" rtl="0" fontAlgn="base">
        <a:spcBef>
          <a:spcPct val="20000"/>
        </a:spcBef>
        <a:spcAft>
          <a:spcPct val="0"/>
        </a:spcAft>
        <a:buChar char="•"/>
        <a:defRPr sz="2400">
          <a:solidFill>
            <a:srgbClr val="42195B"/>
          </a:solidFill>
          <a:latin typeface="+mn-lt"/>
        </a:defRPr>
      </a:lvl3pPr>
      <a:lvl4pPr marL="1600200" indent="-228600" algn="l" rtl="0" fontAlgn="base">
        <a:spcBef>
          <a:spcPct val="20000"/>
        </a:spcBef>
        <a:spcAft>
          <a:spcPct val="0"/>
        </a:spcAft>
        <a:buChar char="–"/>
        <a:defRPr sz="2000">
          <a:solidFill>
            <a:srgbClr val="42195B"/>
          </a:solidFill>
          <a:latin typeface="+mn-lt"/>
        </a:defRPr>
      </a:lvl4pPr>
      <a:lvl5pPr marL="2057400" indent="-228600" algn="l" rtl="0" fontAlgn="base">
        <a:spcBef>
          <a:spcPct val="20000"/>
        </a:spcBef>
        <a:spcAft>
          <a:spcPct val="0"/>
        </a:spcAft>
        <a:buChar char="»"/>
        <a:defRPr sz="2000">
          <a:solidFill>
            <a:srgbClr val="42195B"/>
          </a:solidFill>
          <a:latin typeface="+mn-lt"/>
        </a:defRPr>
      </a:lvl5pPr>
      <a:lvl6pPr marL="2514600" indent="-228600" algn="l" rtl="0" fontAlgn="base">
        <a:spcBef>
          <a:spcPct val="20000"/>
        </a:spcBef>
        <a:spcAft>
          <a:spcPct val="0"/>
        </a:spcAft>
        <a:buChar char="»"/>
        <a:defRPr sz="2000">
          <a:solidFill>
            <a:srgbClr val="42195B"/>
          </a:solidFill>
          <a:latin typeface="+mn-lt"/>
        </a:defRPr>
      </a:lvl6pPr>
      <a:lvl7pPr marL="2971800" indent="-228600" algn="l" rtl="0" fontAlgn="base">
        <a:spcBef>
          <a:spcPct val="20000"/>
        </a:spcBef>
        <a:spcAft>
          <a:spcPct val="0"/>
        </a:spcAft>
        <a:buChar char="»"/>
        <a:defRPr sz="2000">
          <a:solidFill>
            <a:srgbClr val="42195B"/>
          </a:solidFill>
          <a:latin typeface="+mn-lt"/>
        </a:defRPr>
      </a:lvl7pPr>
      <a:lvl8pPr marL="3429000" indent="-228600" algn="l" rtl="0" fontAlgn="base">
        <a:spcBef>
          <a:spcPct val="20000"/>
        </a:spcBef>
        <a:spcAft>
          <a:spcPct val="0"/>
        </a:spcAft>
        <a:buChar char="»"/>
        <a:defRPr sz="2000">
          <a:solidFill>
            <a:srgbClr val="42195B"/>
          </a:solidFill>
          <a:latin typeface="+mn-lt"/>
        </a:defRPr>
      </a:lvl8pPr>
      <a:lvl9pPr marL="3886200" indent="-228600" algn="l" rtl="0" fontAlgn="base">
        <a:spcBef>
          <a:spcPct val="20000"/>
        </a:spcBef>
        <a:spcAft>
          <a:spcPct val="0"/>
        </a:spcAft>
        <a:buChar char="»"/>
        <a:defRPr sz="2000">
          <a:solidFill>
            <a:srgbClr val="4219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0D85B29-324F-465B-B7C5-6D09DF87E9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9" r:id="rId13"/>
  </p:sldLayoutIdLst>
  <p:transition>
    <p:fade/>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hyperlink" Target="http://www.worth1000.com/download.asp?image=335949&amp;display=photoshop" TargetMode="External"/><Relationship Id="rId2" Type="http://schemas.openxmlformats.org/officeDocument/2006/relationships/notesSlide" Target="../notesSlides/notesSlide38.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667000" y="0"/>
            <a:ext cx="6477000" cy="2841625"/>
          </a:xfrm>
        </p:spPr>
        <p:txBody>
          <a:bodyPr/>
          <a:lstStyle/>
          <a:p>
            <a:r>
              <a:rPr lang="en-US" sz="3600" dirty="0" smtClean="0"/>
              <a:t>Survey of Public Perceptions Regarding Water Reuse in AZ:</a:t>
            </a:r>
            <a:br>
              <a:rPr lang="en-US" sz="3600" dirty="0" smtClean="0"/>
            </a:br>
            <a:r>
              <a:rPr lang="en-US" sz="3600" dirty="0" smtClean="0"/>
              <a:t>Challenges and Opportunities</a:t>
            </a:r>
            <a:endParaRPr lang="en-US" dirty="0"/>
          </a:p>
        </p:txBody>
      </p:sp>
      <p:sp>
        <p:nvSpPr>
          <p:cNvPr id="16387" name="Rectangle 3"/>
          <p:cNvSpPr>
            <a:spLocks noGrp="1" noChangeArrowheads="1"/>
          </p:cNvSpPr>
          <p:nvPr>
            <p:ph type="subTitle" idx="1"/>
          </p:nvPr>
        </p:nvSpPr>
        <p:spPr>
          <a:xfrm>
            <a:off x="2590800" y="3276600"/>
            <a:ext cx="6400800" cy="3429000"/>
          </a:xfrm>
        </p:spPr>
        <p:txBody>
          <a:bodyPr>
            <a:normAutofit/>
          </a:bodyPr>
          <a:lstStyle/>
          <a:p>
            <a:pPr>
              <a:lnSpc>
                <a:spcPct val="80000"/>
              </a:lnSpc>
            </a:pPr>
            <a:endParaRPr lang="en-US" sz="1600" dirty="0"/>
          </a:p>
          <a:p>
            <a:pPr>
              <a:lnSpc>
                <a:spcPct val="80000"/>
              </a:lnSpc>
            </a:pPr>
            <a:r>
              <a:rPr lang="en-US" sz="1600" dirty="0"/>
              <a:t>Channah Rock, </a:t>
            </a:r>
            <a:r>
              <a:rPr lang="en-US" sz="1600" dirty="0" smtClean="0"/>
              <a:t>PhD</a:t>
            </a:r>
          </a:p>
          <a:p>
            <a:pPr>
              <a:lnSpc>
                <a:spcPct val="80000"/>
              </a:lnSpc>
            </a:pPr>
            <a:r>
              <a:rPr lang="en-US" sz="1600" dirty="0" smtClean="0"/>
              <a:t>Water Quality Specialist/Assistant Professor</a:t>
            </a:r>
            <a:endParaRPr lang="en-US" sz="1600" dirty="0"/>
          </a:p>
          <a:p>
            <a:pPr>
              <a:lnSpc>
                <a:spcPct val="80000"/>
              </a:lnSpc>
            </a:pPr>
            <a:r>
              <a:rPr lang="en-US" sz="1600" dirty="0" smtClean="0"/>
              <a:t>Dept</a:t>
            </a:r>
            <a:r>
              <a:rPr lang="en-US" sz="1600" dirty="0"/>
              <a:t>. of Soil, Water, and Environmental Science</a:t>
            </a:r>
          </a:p>
          <a:p>
            <a:pPr>
              <a:lnSpc>
                <a:spcPct val="80000"/>
              </a:lnSpc>
            </a:pPr>
            <a:r>
              <a:rPr lang="en-US" sz="1600" dirty="0" smtClean="0"/>
              <a:t>University of Arizona</a:t>
            </a:r>
          </a:p>
          <a:p>
            <a:pPr>
              <a:lnSpc>
                <a:spcPct val="80000"/>
              </a:lnSpc>
            </a:pPr>
            <a:endParaRPr lang="en-US" sz="1600" dirty="0" smtClean="0"/>
          </a:p>
          <a:p>
            <a:pPr>
              <a:lnSpc>
                <a:spcPct val="80000"/>
              </a:lnSpc>
            </a:pPr>
            <a:endParaRPr lang="en-US" sz="1600" dirty="0" smtClean="0"/>
          </a:p>
          <a:p>
            <a:pPr>
              <a:lnSpc>
                <a:spcPct val="80000"/>
              </a:lnSpc>
            </a:pPr>
            <a:endParaRPr lang="en-US" sz="1600" dirty="0"/>
          </a:p>
        </p:txBody>
      </p:sp>
      <p:grpSp>
        <p:nvGrpSpPr>
          <p:cNvPr id="10" name="Group 9"/>
          <p:cNvGrpSpPr/>
          <p:nvPr/>
        </p:nvGrpSpPr>
        <p:grpSpPr>
          <a:xfrm>
            <a:off x="533400" y="3040145"/>
            <a:ext cx="1676400" cy="3589255"/>
            <a:chOff x="457200" y="1371600"/>
            <a:chExt cx="1676400" cy="3589255"/>
          </a:xfrm>
        </p:grpSpPr>
        <p:pic>
          <p:nvPicPr>
            <p:cNvPr id="16391" name="Picture 7"/>
            <p:cNvPicPr>
              <a:picLocks noChangeAspect="1" noChangeArrowheads="1"/>
            </p:cNvPicPr>
            <p:nvPr/>
          </p:nvPicPr>
          <p:blipFill>
            <a:blip r:embed="rId3" cstate="print"/>
            <a:srcRect/>
            <a:stretch>
              <a:fillRect/>
            </a:stretch>
          </p:blipFill>
          <p:spPr bwMode="auto">
            <a:xfrm>
              <a:off x="457200" y="2819400"/>
              <a:ext cx="1676400" cy="760412"/>
            </a:xfrm>
            <a:prstGeom prst="rect">
              <a:avLst/>
            </a:prstGeom>
            <a:noFill/>
            <a:ln w="9525">
              <a:noFill/>
              <a:miter lim="800000"/>
              <a:headEnd/>
              <a:tailEnd/>
            </a:ln>
            <a:effectLst/>
          </p:spPr>
        </p:pic>
        <p:pic>
          <p:nvPicPr>
            <p:cNvPr id="16392" name="Picture 8" descr="UA-std-RGB"/>
            <p:cNvPicPr>
              <a:picLocks noChangeAspect="1" noChangeArrowheads="1"/>
            </p:cNvPicPr>
            <p:nvPr/>
          </p:nvPicPr>
          <p:blipFill>
            <a:blip r:embed="rId4" cstate="print"/>
            <a:srcRect/>
            <a:stretch>
              <a:fillRect/>
            </a:stretch>
          </p:blipFill>
          <p:spPr bwMode="auto">
            <a:xfrm>
              <a:off x="457200" y="1371600"/>
              <a:ext cx="1647825" cy="371475"/>
            </a:xfrm>
            <a:prstGeom prst="rect">
              <a:avLst/>
            </a:prstGeom>
            <a:noFill/>
            <a:ln w="9525">
              <a:noFill/>
              <a:miter lim="800000"/>
              <a:headEnd/>
              <a:tailEnd/>
            </a:ln>
          </p:spPr>
        </p:pic>
        <p:pic>
          <p:nvPicPr>
            <p:cNvPr id="16393" name="Picture 9" descr="logo1"/>
            <p:cNvPicPr>
              <a:picLocks noChangeAspect="1" noChangeArrowheads="1"/>
            </p:cNvPicPr>
            <p:nvPr/>
          </p:nvPicPr>
          <p:blipFill>
            <a:blip r:embed="rId5" cstate="print"/>
            <a:srcRect/>
            <a:stretch>
              <a:fillRect/>
            </a:stretch>
          </p:blipFill>
          <p:spPr bwMode="auto">
            <a:xfrm>
              <a:off x="457200" y="1828800"/>
              <a:ext cx="1676400" cy="368300"/>
            </a:xfrm>
            <a:prstGeom prst="rect">
              <a:avLst/>
            </a:prstGeom>
            <a:noFill/>
            <a:ln w="9525">
              <a:noFill/>
              <a:miter lim="800000"/>
              <a:headEnd/>
              <a:tailEnd/>
            </a:ln>
          </p:spPr>
        </p:pic>
        <p:pic>
          <p:nvPicPr>
            <p:cNvPr id="16394" name="Picture 10"/>
            <p:cNvPicPr>
              <a:picLocks noChangeAspect="1" noChangeArrowheads="1"/>
            </p:cNvPicPr>
            <p:nvPr/>
          </p:nvPicPr>
          <p:blipFill>
            <a:blip r:embed="rId6" cstate="print"/>
            <a:srcRect/>
            <a:stretch>
              <a:fillRect/>
            </a:stretch>
          </p:blipFill>
          <p:spPr bwMode="auto">
            <a:xfrm>
              <a:off x="457200" y="2286000"/>
              <a:ext cx="1676400" cy="474663"/>
            </a:xfrm>
            <a:prstGeom prst="rect">
              <a:avLst/>
            </a:prstGeom>
            <a:noFill/>
          </p:spPr>
        </p:pic>
        <p:pic>
          <p:nvPicPr>
            <p:cNvPr id="9" name="Picture 4" descr="WET Center marks-2.jpg"/>
            <p:cNvPicPr>
              <a:picLocks noChangeAspect="1"/>
            </p:cNvPicPr>
            <p:nvPr/>
          </p:nvPicPr>
          <p:blipFill>
            <a:blip r:embed="rId7" cstate="print"/>
            <a:srcRect/>
            <a:stretch>
              <a:fillRect/>
            </a:stretch>
          </p:blipFill>
          <p:spPr bwMode="auto">
            <a:xfrm>
              <a:off x="457200" y="3657600"/>
              <a:ext cx="1676400" cy="1303255"/>
            </a:xfrm>
            <a:prstGeom prst="rect">
              <a:avLst/>
            </a:prstGeom>
            <a:noFill/>
            <a:ln w="9525">
              <a:noFill/>
              <a:miter lim="800000"/>
              <a:headEnd/>
              <a:tailEnd/>
            </a:ln>
          </p:spPr>
        </p:pic>
      </p:grpSp>
      <p:pic>
        <p:nvPicPr>
          <p:cNvPr id="11" name="Picture 9"/>
          <p:cNvPicPr>
            <a:picLocks noChangeAspect="1" noChangeArrowheads="1"/>
          </p:cNvPicPr>
          <p:nvPr/>
        </p:nvPicPr>
        <p:blipFill>
          <a:blip r:embed="rId8" cstate="print"/>
          <a:srcRect/>
          <a:stretch>
            <a:fillRect/>
          </a:stretch>
        </p:blipFill>
        <p:spPr bwMode="auto">
          <a:xfrm>
            <a:off x="533400" y="1371600"/>
            <a:ext cx="1600200" cy="15954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Potential Use</a:t>
            </a:r>
          </a:p>
        </p:txBody>
      </p:sp>
      <p:sp>
        <p:nvSpPr>
          <p:cNvPr id="134147" name="Rectangle 3"/>
          <p:cNvSpPr>
            <a:spLocks noGrp="1" noChangeArrowheads="1"/>
          </p:cNvSpPr>
          <p:nvPr>
            <p:ph type="body" idx="1"/>
          </p:nvPr>
        </p:nvSpPr>
        <p:spPr>
          <a:xfrm>
            <a:off x="228600" y="1600200"/>
            <a:ext cx="8077200" cy="5257800"/>
          </a:xfrm>
        </p:spPr>
        <p:txBody>
          <a:bodyPr>
            <a:normAutofit/>
          </a:bodyPr>
          <a:lstStyle/>
          <a:p>
            <a:pPr marL="609600" indent="-609600"/>
            <a:r>
              <a:rPr lang="en-US" sz="2800" dirty="0"/>
              <a:t>Arizona residents generally support most potential uses of reclaimed water.</a:t>
            </a:r>
          </a:p>
          <a:p>
            <a:pPr marL="990600" lvl="1" indent="-533400"/>
            <a:r>
              <a:rPr lang="en-US" sz="2400" dirty="0"/>
              <a:t>for </a:t>
            </a:r>
            <a:r>
              <a:rPr lang="en-US" sz="2400" b="1" dirty="0">
                <a:solidFill>
                  <a:schemeClr val="accent2">
                    <a:lumMod val="75000"/>
                  </a:schemeClr>
                </a:solidFill>
              </a:rPr>
              <a:t>cooling towers</a:t>
            </a:r>
            <a:r>
              <a:rPr lang="en-US" sz="2400" dirty="0">
                <a:solidFill>
                  <a:schemeClr val="accent2">
                    <a:lumMod val="75000"/>
                  </a:schemeClr>
                </a:solidFill>
              </a:rPr>
              <a:t> </a:t>
            </a:r>
            <a:r>
              <a:rPr lang="en-US" sz="2400" dirty="0"/>
              <a:t>in power plants</a:t>
            </a:r>
          </a:p>
          <a:p>
            <a:pPr marL="990600" lvl="1" indent="-533400"/>
            <a:r>
              <a:rPr lang="en-US" sz="2400" b="1" dirty="0">
                <a:solidFill>
                  <a:schemeClr val="accent2">
                    <a:lumMod val="75000"/>
                  </a:schemeClr>
                </a:solidFill>
              </a:rPr>
              <a:t>fire hydrants</a:t>
            </a:r>
            <a:r>
              <a:rPr lang="en-US" sz="2400" dirty="0">
                <a:solidFill>
                  <a:schemeClr val="accent2">
                    <a:lumMod val="75000"/>
                  </a:schemeClr>
                </a:solidFill>
              </a:rPr>
              <a:t> </a:t>
            </a:r>
            <a:r>
              <a:rPr lang="en-US" sz="2400" dirty="0"/>
              <a:t>for fire fighting </a:t>
            </a:r>
          </a:p>
          <a:p>
            <a:pPr marL="990600" lvl="1" indent="-533400"/>
            <a:r>
              <a:rPr lang="en-US" sz="2400" dirty="0"/>
              <a:t>to control </a:t>
            </a:r>
            <a:r>
              <a:rPr lang="en-US" sz="2400" b="1" dirty="0">
                <a:solidFill>
                  <a:schemeClr val="accent2">
                    <a:lumMod val="75000"/>
                  </a:schemeClr>
                </a:solidFill>
              </a:rPr>
              <a:t>dust</a:t>
            </a:r>
            <a:r>
              <a:rPr lang="en-US" sz="2400" dirty="0"/>
              <a:t> on roads and at construction sites</a:t>
            </a:r>
          </a:p>
          <a:p>
            <a:pPr marL="990600" lvl="1" indent="-533400"/>
            <a:r>
              <a:rPr lang="en-US" sz="2400" dirty="0"/>
              <a:t>for </a:t>
            </a:r>
            <a:r>
              <a:rPr lang="en-US" sz="2400" b="1" dirty="0">
                <a:solidFill>
                  <a:schemeClr val="accent2">
                    <a:lumMod val="75000"/>
                  </a:schemeClr>
                </a:solidFill>
              </a:rPr>
              <a:t>watering the grass</a:t>
            </a:r>
            <a:r>
              <a:rPr lang="en-US" sz="2400" dirty="0">
                <a:solidFill>
                  <a:schemeClr val="accent2">
                    <a:lumMod val="75000"/>
                  </a:schemeClr>
                </a:solidFill>
              </a:rPr>
              <a:t> </a:t>
            </a:r>
            <a:r>
              <a:rPr lang="en-US" sz="2400" dirty="0"/>
              <a:t>at cemeteries</a:t>
            </a:r>
          </a:p>
          <a:p>
            <a:pPr marL="990600" lvl="1" indent="-533400"/>
            <a:r>
              <a:rPr lang="en-US" sz="2400" dirty="0"/>
              <a:t>for </a:t>
            </a:r>
            <a:r>
              <a:rPr lang="en-US" sz="2400" b="1" dirty="0">
                <a:solidFill>
                  <a:schemeClr val="accent2">
                    <a:lumMod val="75000"/>
                  </a:schemeClr>
                </a:solidFill>
              </a:rPr>
              <a:t>watering the grass</a:t>
            </a:r>
            <a:r>
              <a:rPr lang="en-US" sz="2400" dirty="0">
                <a:solidFill>
                  <a:schemeClr val="accent2">
                    <a:lumMod val="75000"/>
                  </a:schemeClr>
                </a:solidFill>
              </a:rPr>
              <a:t> </a:t>
            </a:r>
            <a:r>
              <a:rPr lang="en-US" sz="2400" dirty="0"/>
              <a:t>at golf courses</a:t>
            </a:r>
          </a:p>
          <a:p>
            <a:pPr marL="990600" lvl="1" indent="-533400"/>
            <a:r>
              <a:rPr lang="en-US" sz="2400" dirty="0"/>
              <a:t>for watering </a:t>
            </a:r>
            <a:r>
              <a:rPr lang="en-US" sz="2400" b="1" dirty="0">
                <a:solidFill>
                  <a:schemeClr val="accent2">
                    <a:lumMod val="75000"/>
                  </a:schemeClr>
                </a:solidFill>
              </a:rPr>
              <a:t>non-edible crops</a:t>
            </a:r>
            <a:r>
              <a:rPr lang="en-US" sz="2400" dirty="0"/>
              <a:t>, such as cotton</a:t>
            </a:r>
          </a:p>
          <a:p>
            <a:pPr marL="990600" lvl="1" indent="-533400"/>
            <a:r>
              <a:rPr lang="en-US" sz="2400" dirty="0"/>
              <a:t>for </a:t>
            </a:r>
            <a:r>
              <a:rPr lang="en-US" sz="2400" b="1" dirty="0">
                <a:solidFill>
                  <a:schemeClr val="accent2">
                    <a:lumMod val="75000"/>
                  </a:schemeClr>
                </a:solidFill>
              </a:rPr>
              <a:t>toilet flushing</a:t>
            </a:r>
            <a:r>
              <a:rPr lang="en-US" sz="2400" dirty="0">
                <a:solidFill>
                  <a:schemeClr val="accent2">
                    <a:lumMod val="75000"/>
                  </a:schemeClr>
                </a:solidFill>
              </a:rPr>
              <a:t> </a:t>
            </a:r>
            <a:r>
              <a:rPr lang="en-US" sz="2400" dirty="0"/>
              <a:t>in public or commercial buildings</a:t>
            </a:r>
          </a:p>
          <a:p>
            <a:pPr marL="990600" lvl="1" indent="-533400"/>
            <a:r>
              <a:rPr lang="en-US" sz="2400" dirty="0"/>
              <a:t>to sustain </a:t>
            </a:r>
            <a:r>
              <a:rPr lang="en-US" sz="2400" b="1" dirty="0">
                <a:solidFill>
                  <a:schemeClr val="accent2">
                    <a:lumMod val="75000"/>
                  </a:schemeClr>
                </a:solidFill>
              </a:rPr>
              <a:t>cottonwood trees</a:t>
            </a:r>
            <a:r>
              <a:rPr lang="en-US" sz="2400" dirty="0">
                <a:solidFill>
                  <a:schemeClr val="accent2">
                    <a:lumMod val="75000"/>
                  </a:schemeClr>
                </a:solidFill>
              </a:rPr>
              <a:t> </a:t>
            </a:r>
            <a:r>
              <a:rPr lang="en-US" sz="2400" dirty="0"/>
              <a:t>and other plants along rivers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Potential Use cont…</a:t>
            </a:r>
          </a:p>
        </p:txBody>
      </p:sp>
      <p:sp>
        <p:nvSpPr>
          <p:cNvPr id="139267" name="Rectangle 3"/>
          <p:cNvSpPr>
            <a:spLocks noGrp="1" noChangeArrowheads="1"/>
          </p:cNvSpPr>
          <p:nvPr>
            <p:ph type="body" idx="1"/>
          </p:nvPr>
        </p:nvSpPr>
        <p:spPr/>
        <p:txBody>
          <a:bodyPr/>
          <a:lstStyle/>
          <a:p>
            <a:pPr lvl="1">
              <a:lnSpc>
                <a:spcPct val="80000"/>
              </a:lnSpc>
            </a:pPr>
            <a:r>
              <a:rPr lang="en-US" sz="2400" dirty="0"/>
              <a:t>for watering </a:t>
            </a:r>
            <a:r>
              <a:rPr lang="en-US" sz="2400" b="1" dirty="0">
                <a:solidFill>
                  <a:schemeClr val="accent2">
                    <a:lumMod val="75000"/>
                  </a:schemeClr>
                </a:solidFill>
              </a:rPr>
              <a:t>household yards</a:t>
            </a:r>
          </a:p>
          <a:p>
            <a:pPr lvl="1">
              <a:lnSpc>
                <a:spcPct val="80000"/>
              </a:lnSpc>
            </a:pPr>
            <a:r>
              <a:rPr lang="en-US" sz="2400" dirty="0"/>
              <a:t>for watering </a:t>
            </a:r>
            <a:r>
              <a:rPr lang="en-US" sz="2400" b="1" dirty="0">
                <a:solidFill>
                  <a:schemeClr val="accent2">
                    <a:lumMod val="75000"/>
                  </a:schemeClr>
                </a:solidFill>
              </a:rPr>
              <a:t>public parks</a:t>
            </a:r>
            <a:r>
              <a:rPr lang="en-US" sz="2400" dirty="0"/>
              <a:t> and </a:t>
            </a:r>
            <a:r>
              <a:rPr lang="en-US" sz="2400" b="1" dirty="0">
                <a:solidFill>
                  <a:schemeClr val="accent2">
                    <a:lumMod val="75000"/>
                  </a:schemeClr>
                </a:solidFill>
              </a:rPr>
              <a:t>schoolyards</a:t>
            </a:r>
            <a:endParaRPr lang="en-US" sz="2400" dirty="0">
              <a:solidFill>
                <a:schemeClr val="accent2">
                  <a:lumMod val="75000"/>
                </a:schemeClr>
              </a:solidFill>
            </a:endParaRPr>
          </a:p>
          <a:p>
            <a:pPr lvl="1">
              <a:lnSpc>
                <a:spcPct val="80000"/>
              </a:lnSpc>
            </a:pPr>
            <a:r>
              <a:rPr lang="en-US" sz="2400" dirty="0"/>
              <a:t>for watering </a:t>
            </a:r>
            <a:r>
              <a:rPr lang="en-US" sz="2400" b="1" dirty="0">
                <a:solidFill>
                  <a:schemeClr val="accent2">
                    <a:lumMod val="75000"/>
                  </a:schemeClr>
                </a:solidFill>
              </a:rPr>
              <a:t>orchards</a:t>
            </a:r>
            <a:endParaRPr lang="en-US" sz="2400" dirty="0">
              <a:solidFill>
                <a:schemeClr val="accent2">
                  <a:lumMod val="75000"/>
                </a:schemeClr>
              </a:solidFill>
            </a:endParaRPr>
          </a:p>
          <a:p>
            <a:pPr lvl="1">
              <a:lnSpc>
                <a:spcPct val="80000"/>
              </a:lnSpc>
            </a:pPr>
            <a:r>
              <a:rPr lang="en-US" sz="2400" dirty="0"/>
              <a:t>to restore </a:t>
            </a:r>
            <a:r>
              <a:rPr lang="en-US" sz="2400" b="1" dirty="0">
                <a:solidFill>
                  <a:schemeClr val="accent2">
                    <a:lumMod val="75000"/>
                  </a:schemeClr>
                </a:solidFill>
              </a:rPr>
              <a:t>habitat</a:t>
            </a:r>
            <a:r>
              <a:rPr lang="en-US" sz="2400" dirty="0"/>
              <a:t> for wildlife</a:t>
            </a:r>
          </a:p>
          <a:p>
            <a:pPr lvl="1">
              <a:lnSpc>
                <a:spcPct val="80000"/>
              </a:lnSpc>
            </a:pPr>
            <a:r>
              <a:rPr lang="en-US" sz="2400" dirty="0"/>
              <a:t>for watering livestock </a:t>
            </a:r>
            <a:r>
              <a:rPr lang="en-US" sz="2400" b="1" dirty="0">
                <a:solidFill>
                  <a:schemeClr val="accent2">
                    <a:lumMod val="75000"/>
                  </a:schemeClr>
                </a:solidFill>
              </a:rPr>
              <a:t>feed crops</a:t>
            </a:r>
            <a:r>
              <a:rPr lang="en-US" sz="2400" dirty="0"/>
              <a:t>, such as hay or alfalfa</a:t>
            </a:r>
          </a:p>
          <a:p>
            <a:pPr lvl="1">
              <a:lnSpc>
                <a:spcPct val="80000"/>
              </a:lnSpc>
            </a:pPr>
            <a:r>
              <a:rPr lang="en-US" sz="2400" dirty="0"/>
              <a:t>for </a:t>
            </a:r>
            <a:r>
              <a:rPr lang="en-US" sz="2400" b="1" dirty="0">
                <a:solidFill>
                  <a:schemeClr val="accent2">
                    <a:lumMod val="75000"/>
                  </a:schemeClr>
                </a:solidFill>
              </a:rPr>
              <a:t>snowmaking</a:t>
            </a:r>
            <a:r>
              <a:rPr lang="en-US" sz="2400" dirty="0"/>
              <a:t> at ski areas</a:t>
            </a:r>
          </a:p>
          <a:p>
            <a:pPr lvl="1">
              <a:lnSpc>
                <a:spcPct val="80000"/>
              </a:lnSpc>
            </a:pPr>
            <a:r>
              <a:rPr lang="en-US" sz="2400" dirty="0"/>
              <a:t>to increase </a:t>
            </a:r>
            <a:r>
              <a:rPr lang="en-US" sz="2400" b="1" dirty="0">
                <a:solidFill>
                  <a:schemeClr val="accent2">
                    <a:lumMod val="75000"/>
                  </a:schemeClr>
                </a:solidFill>
              </a:rPr>
              <a:t>stream flows</a:t>
            </a:r>
            <a:r>
              <a:rPr lang="en-US" sz="2400" dirty="0">
                <a:solidFill>
                  <a:schemeClr val="accent2">
                    <a:lumMod val="75000"/>
                  </a:schemeClr>
                </a:solidFill>
              </a:rPr>
              <a:t> </a:t>
            </a:r>
            <a:r>
              <a:rPr lang="en-US" sz="2400" dirty="0"/>
              <a:t>to support recreational activities like fishing and camping</a:t>
            </a:r>
          </a:p>
          <a:p>
            <a:pPr lvl="1">
              <a:lnSpc>
                <a:spcPct val="80000"/>
              </a:lnSpc>
            </a:pPr>
            <a:r>
              <a:rPr lang="en-US" sz="2400" dirty="0"/>
              <a:t>to replenish </a:t>
            </a:r>
            <a:r>
              <a:rPr lang="en-US" sz="2400" b="1" dirty="0">
                <a:solidFill>
                  <a:schemeClr val="accent2">
                    <a:lumMod val="75000"/>
                  </a:schemeClr>
                </a:solidFill>
              </a:rPr>
              <a:t>groundwater</a:t>
            </a:r>
            <a:r>
              <a:rPr lang="en-US" sz="2400" dirty="0"/>
              <a:t> supplies</a:t>
            </a:r>
          </a:p>
          <a:p>
            <a:pPr lvl="1">
              <a:lnSpc>
                <a:spcPct val="80000"/>
              </a:lnSpc>
            </a:pPr>
            <a:endParaRPr lang="en-US" sz="2400" dirty="0"/>
          </a:p>
          <a:p>
            <a:pPr lvl="1">
              <a:lnSpc>
                <a:spcPct val="80000"/>
              </a:lnSpc>
            </a:pPr>
            <a:r>
              <a:rPr lang="en-US" sz="2400" dirty="0"/>
              <a:t>for watering </a:t>
            </a:r>
            <a:r>
              <a:rPr lang="en-US" sz="2400" b="1" dirty="0">
                <a:solidFill>
                  <a:srgbClr val="A50021"/>
                </a:solidFill>
              </a:rPr>
              <a:t>vegetable crops</a:t>
            </a:r>
          </a:p>
          <a:p>
            <a:pPr>
              <a:lnSpc>
                <a:spcPct val="80000"/>
              </a:lnSpc>
            </a:pPr>
            <a:endParaRPr lang="en-US" sz="2800" b="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5"/>
          <p:cNvSpPr>
            <a:spLocks noChangeArrowheads="1"/>
          </p:cNvSpPr>
          <p:nvPr/>
        </p:nvSpPr>
        <p:spPr bwMode="auto">
          <a:xfrm>
            <a:off x="0" y="4810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 name="Object 4"/>
          <p:cNvGraphicFramePr>
            <a:graphicFrameLocks noChangeAspect="1"/>
          </p:cNvGraphicFramePr>
          <p:nvPr/>
        </p:nvGraphicFramePr>
        <p:xfrm>
          <a:off x="0" y="481013"/>
          <a:ext cx="8839200" cy="5895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Implementation Strategies</a:t>
            </a:r>
          </a:p>
        </p:txBody>
      </p:sp>
      <p:sp>
        <p:nvSpPr>
          <p:cNvPr id="149507" name="Rectangle 3"/>
          <p:cNvSpPr>
            <a:spLocks noGrp="1" noChangeArrowheads="1"/>
          </p:cNvSpPr>
          <p:nvPr>
            <p:ph type="body" idx="1"/>
          </p:nvPr>
        </p:nvSpPr>
        <p:spPr/>
        <p:txBody>
          <a:bodyPr/>
          <a:lstStyle/>
          <a:p>
            <a:r>
              <a:rPr lang="en-US"/>
              <a:t>76%  of Arizonans support using “consumer incentives for using reclaimed water.” </a:t>
            </a:r>
          </a:p>
          <a:p>
            <a:endParaRPr lang="en-US"/>
          </a:p>
          <a:p>
            <a:r>
              <a:rPr lang="en-US"/>
              <a:t>Over two-thirds of Arizonans (67%) support “increasing water or sewer rates to treat water to higher standards.” </a:t>
            </a:r>
          </a:p>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057275"/>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4" name="Object 4"/>
          <p:cNvGraphicFramePr>
            <a:graphicFrameLocks noChangeAspect="1"/>
          </p:cNvGraphicFramePr>
          <p:nvPr/>
        </p:nvGraphicFramePr>
        <p:xfrm>
          <a:off x="-228600" y="1066800"/>
          <a:ext cx="8985441" cy="519112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8600" y="228600"/>
            <a:ext cx="7696200" cy="707886"/>
          </a:xfrm>
          <a:prstGeom prst="rect">
            <a:avLst/>
          </a:prstGeom>
        </p:spPr>
        <p:txBody>
          <a:bodyPr wrap="square">
            <a:spAutoFit/>
          </a:bodyPr>
          <a:lstStyle/>
          <a:p>
            <a:pPr algn="ctr">
              <a:defRPr sz="1400" b="1" i="0" u="none" strike="noStrike" kern="1200" baseline="0">
                <a:solidFill>
                  <a:prstClr val="black"/>
                </a:solidFill>
                <a:latin typeface="+mn-lt"/>
                <a:ea typeface="+mn-ea"/>
                <a:cs typeface="+mn-cs"/>
              </a:defRPr>
            </a:pPr>
            <a:r>
              <a:rPr lang="en-US" sz="2000" b="1" dirty="0" smtClean="0">
                <a:solidFill>
                  <a:prstClr val="black"/>
                </a:solidFill>
              </a:rPr>
              <a:t>Support/Opposition for potential uses of reclaimed water treated to higher standards</a:t>
            </a:r>
            <a:endParaRPr lang="en-US" sz="2000" b="1"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Mandatory Use</a:t>
            </a:r>
          </a:p>
        </p:txBody>
      </p:sp>
      <p:sp>
        <p:nvSpPr>
          <p:cNvPr id="151555" name="Rectangle 3"/>
          <p:cNvSpPr>
            <a:spLocks noGrp="1" noChangeArrowheads="1"/>
          </p:cNvSpPr>
          <p:nvPr>
            <p:ph type="body" idx="1"/>
          </p:nvPr>
        </p:nvSpPr>
        <p:spPr/>
        <p:txBody>
          <a:bodyPr/>
          <a:lstStyle/>
          <a:p>
            <a:r>
              <a:rPr lang="en-US"/>
              <a:t>Respondents are divided on “mandatory use of reclaimed water.” </a:t>
            </a:r>
          </a:p>
          <a:p>
            <a:endParaRPr lang="en-US"/>
          </a:p>
          <a:p>
            <a:pPr lvl="1"/>
            <a:r>
              <a:rPr lang="en-US"/>
              <a:t>45% support mandatory use,</a:t>
            </a:r>
          </a:p>
          <a:p>
            <a:pPr lvl="1"/>
            <a:r>
              <a:rPr lang="en-US"/>
              <a:t>45% percent oppose it, and </a:t>
            </a:r>
          </a:p>
          <a:p>
            <a:pPr lvl="1"/>
            <a:r>
              <a:rPr lang="en-US"/>
              <a:t>the remaining 10% are unsure.</a:t>
            </a:r>
          </a:p>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2400" y="1066800"/>
            <a:ext cx="8229600" cy="990600"/>
          </a:xfrm>
        </p:spPr>
        <p:txBody>
          <a:bodyPr>
            <a:noAutofit/>
          </a:bodyPr>
          <a:lstStyle/>
          <a:p>
            <a:r>
              <a:rPr lang="en-US" sz="3200" dirty="0"/>
              <a:t>How important is it to you that your community uses reclaimed water to help meet its water needs? </a:t>
            </a:r>
            <a:br>
              <a:rPr lang="en-US" sz="3200" dirty="0"/>
            </a:br>
            <a:endParaRPr lang="en-US" sz="3200" dirty="0"/>
          </a:p>
        </p:txBody>
      </p:sp>
      <p:sp>
        <p:nvSpPr>
          <p:cNvPr id="153603" name="Rectangle 3"/>
          <p:cNvSpPr>
            <a:spLocks noGrp="1" noChangeArrowheads="1"/>
          </p:cNvSpPr>
          <p:nvPr>
            <p:ph type="body" idx="1"/>
          </p:nvPr>
        </p:nvSpPr>
        <p:spPr>
          <a:xfrm>
            <a:off x="457200" y="6096000"/>
            <a:ext cx="8229600" cy="868363"/>
          </a:xfrm>
        </p:spPr>
        <p:txBody>
          <a:bodyPr/>
          <a:lstStyle/>
          <a:p>
            <a:pPr algn="ctr">
              <a:buFontTx/>
              <a:buNone/>
            </a:pPr>
            <a:r>
              <a:rPr lang="en-US" sz="1800"/>
              <a:t>1 means “not at all important” and 10 means “very important” </a:t>
            </a:r>
          </a:p>
          <a:p>
            <a:pPr algn="ctr">
              <a:buFontTx/>
              <a:buNone/>
            </a:pPr>
            <a:r>
              <a:rPr lang="en-US" sz="1800" b="1"/>
              <a:t>n = 400, Mean= 7.62, Std. Dev. = 2.357</a:t>
            </a:r>
            <a:r>
              <a:rPr lang="en-US" sz="2000"/>
              <a:t> </a:t>
            </a:r>
          </a:p>
        </p:txBody>
      </p:sp>
      <p:pic>
        <p:nvPicPr>
          <p:cNvPr id="153606" name="Picture 6"/>
          <p:cNvPicPr>
            <a:picLocks noChangeAspect="1" noChangeArrowheads="1"/>
          </p:cNvPicPr>
          <p:nvPr/>
        </p:nvPicPr>
        <p:blipFill>
          <a:blip r:embed="rId3" cstate="print"/>
          <a:srcRect/>
          <a:stretch>
            <a:fillRect/>
          </a:stretch>
        </p:blipFill>
        <p:spPr bwMode="auto">
          <a:xfrm>
            <a:off x="1295400" y="1905000"/>
            <a:ext cx="6705600" cy="419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Grp="1" noChangeArrowheads="1"/>
          </p:cNvSpPr>
          <p:nvPr>
            <p:ph type="ctrTitle"/>
          </p:nvPr>
        </p:nvSpPr>
        <p:spPr/>
        <p:txBody>
          <a:bodyPr/>
          <a:lstStyle/>
          <a:p>
            <a:r>
              <a:rPr lang="en-US" sz="4000"/>
              <a:t>“Other” Open-ended responses:</a:t>
            </a:r>
            <a:br>
              <a:rPr lang="en-US" sz="4000"/>
            </a:br>
            <a:endParaRPr lang="en-US" sz="4000"/>
          </a:p>
        </p:txBody>
      </p:sp>
      <p:sp>
        <p:nvSpPr>
          <p:cNvPr id="160773" name="Rectangle 5"/>
          <p:cNvSpPr>
            <a:spLocks noGrp="1" noChangeArrowheads="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r>
              <a:rPr lang="en-US" sz="3200" b="1"/>
              <a:t>“Where do you receive most of your information about reclaimed water?”</a:t>
            </a:r>
          </a:p>
        </p:txBody>
      </p:sp>
      <p:sp>
        <p:nvSpPr>
          <p:cNvPr id="155651" name="Rectangle 3"/>
          <p:cNvSpPr>
            <a:spLocks noGrp="1" noChangeArrowheads="1"/>
          </p:cNvSpPr>
          <p:nvPr>
            <p:ph type="body" sz="half" idx="1"/>
          </p:nvPr>
        </p:nvSpPr>
        <p:spPr>
          <a:xfrm>
            <a:off x="457200" y="1524000"/>
            <a:ext cx="4038600" cy="5105400"/>
          </a:xfrm>
        </p:spPr>
        <p:txBody>
          <a:bodyPr>
            <a:normAutofit lnSpcReduction="10000"/>
          </a:bodyPr>
          <a:lstStyle/>
          <a:p>
            <a:pPr>
              <a:lnSpc>
                <a:spcPct val="80000"/>
              </a:lnSpc>
            </a:pPr>
            <a:r>
              <a:rPr lang="en-US" sz="1800"/>
              <a:t>An organization in Tucson about water      </a:t>
            </a:r>
          </a:p>
          <a:p>
            <a:pPr>
              <a:lnSpc>
                <a:spcPct val="80000"/>
              </a:lnSpc>
            </a:pPr>
            <a:endParaRPr lang="en-US" sz="1800"/>
          </a:p>
          <a:p>
            <a:pPr>
              <a:lnSpc>
                <a:spcPct val="80000"/>
              </a:lnSpc>
            </a:pPr>
            <a:r>
              <a:rPr lang="en-US" sz="1800"/>
              <a:t>Area sanitation department</a:t>
            </a:r>
          </a:p>
          <a:p>
            <a:pPr>
              <a:lnSpc>
                <a:spcPct val="80000"/>
              </a:lnSpc>
            </a:pPr>
            <a:endParaRPr lang="en-US" sz="1800"/>
          </a:p>
          <a:p>
            <a:pPr>
              <a:lnSpc>
                <a:spcPct val="80000"/>
              </a:lnSpc>
            </a:pPr>
            <a:r>
              <a:rPr lang="en-US" sz="1800"/>
              <a:t>Global water   </a:t>
            </a:r>
          </a:p>
          <a:p>
            <a:pPr>
              <a:lnSpc>
                <a:spcPct val="80000"/>
              </a:lnSpc>
            </a:pPr>
            <a:endParaRPr lang="en-US" sz="1800"/>
          </a:p>
          <a:p>
            <a:pPr>
              <a:lnSpc>
                <a:spcPct val="80000"/>
              </a:lnSpc>
            </a:pPr>
            <a:r>
              <a:rPr lang="en-US" sz="1800"/>
              <a:t>From this survey      </a:t>
            </a:r>
          </a:p>
          <a:p>
            <a:pPr>
              <a:lnSpc>
                <a:spcPct val="80000"/>
              </a:lnSpc>
            </a:pPr>
            <a:endParaRPr lang="en-US" sz="1800"/>
          </a:p>
          <a:p>
            <a:pPr>
              <a:lnSpc>
                <a:spcPct val="80000"/>
              </a:lnSpc>
            </a:pPr>
            <a:r>
              <a:rPr lang="en-US" sz="1800"/>
              <a:t>ADWR, seminars </a:t>
            </a:r>
          </a:p>
          <a:p>
            <a:pPr>
              <a:lnSpc>
                <a:spcPct val="80000"/>
              </a:lnSpc>
            </a:pPr>
            <a:endParaRPr lang="en-US" sz="1800"/>
          </a:p>
          <a:p>
            <a:pPr>
              <a:lnSpc>
                <a:spcPct val="80000"/>
              </a:lnSpc>
            </a:pPr>
            <a:r>
              <a:rPr lang="en-US" sz="1800"/>
              <a:t>From the Arizona Nursery Association</a:t>
            </a:r>
          </a:p>
          <a:p>
            <a:pPr>
              <a:lnSpc>
                <a:spcPct val="80000"/>
              </a:lnSpc>
            </a:pPr>
            <a:endParaRPr lang="en-US" sz="1800"/>
          </a:p>
          <a:p>
            <a:pPr>
              <a:lnSpc>
                <a:spcPct val="80000"/>
              </a:lnSpc>
            </a:pPr>
            <a:r>
              <a:rPr lang="en-US" sz="1800"/>
              <a:t>From the Arizona Water Reclamation committee </a:t>
            </a:r>
          </a:p>
          <a:p>
            <a:pPr>
              <a:lnSpc>
                <a:spcPct val="80000"/>
              </a:lnSpc>
            </a:pPr>
            <a:endParaRPr lang="en-US" sz="1800"/>
          </a:p>
          <a:p>
            <a:pPr>
              <a:lnSpc>
                <a:spcPct val="80000"/>
              </a:lnSpc>
            </a:pPr>
            <a:r>
              <a:rPr lang="en-US" sz="1800"/>
              <a:t>From this survey         </a:t>
            </a:r>
          </a:p>
          <a:p>
            <a:pPr>
              <a:lnSpc>
                <a:spcPct val="80000"/>
              </a:lnSpc>
              <a:buFontTx/>
              <a:buNone/>
            </a:pPr>
            <a:endParaRPr lang="en-US" sz="1800"/>
          </a:p>
          <a:p>
            <a:pPr>
              <a:lnSpc>
                <a:spcPct val="80000"/>
              </a:lnSpc>
            </a:pPr>
            <a:endParaRPr lang="en-US" sz="1800"/>
          </a:p>
        </p:txBody>
      </p:sp>
      <p:sp>
        <p:nvSpPr>
          <p:cNvPr id="155652" name="Rectangle 4"/>
          <p:cNvSpPr>
            <a:spLocks noGrp="1" noChangeArrowheads="1"/>
          </p:cNvSpPr>
          <p:nvPr>
            <p:ph type="body" sz="half" idx="2"/>
          </p:nvPr>
        </p:nvSpPr>
        <p:spPr/>
        <p:txBody>
          <a:bodyPr>
            <a:normAutofit fontScale="92500" lnSpcReduction="10000"/>
          </a:bodyPr>
          <a:lstStyle/>
          <a:p>
            <a:pPr>
              <a:lnSpc>
                <a:spcPct val="80000"/>
              </a:lnSpc>
            </a:pPr>
            <a:r>
              <a:rPr lang="en-US" sz="1800"/>
              <a:t>History of living of Arizona  </a:t>
            </a:r>
          </a:p>
          <a:p>
            <a:pPr>
              <a:lnSpc>
                <a:spcPct val="80000"/>
              </a:lnSpc>
            </a:pPr>
            <a:endParaRPr lang="en-US" sz="1800"/>
          </a:p>
          <a:p>
            <a:pPr>
              <a:lnSpc>
                <a:spcPct val="80000"/>
              </a:lnSpc>
            </a:pPr>
            <a:r>
              <a:rPr lang="en-US" sz="1800"/>
              <a:t>I just got it from you </a:t>
            </a:r>
          </a:p>
          <a:p>
            <a:pPr>
              <a:lnSpc>
                <a:spcPct val="80000"/>
              </a:lnSpc>
            </a:pPr>
            <a:endParaRPr lang="en-US" sz="1800"/>
          </a:p>
          <a:p>
            <a:pPr>
              <a:lnSpc>
                <a:spcPct val="80000"/>
              </a:lnSpc>
            </a:pPr>
            <a:r>
              <a:rPr lang="en-US" sz="1800"/>
              <a:t>Information meeting from Arizona water in person       </a:t>
            </a:r>
          </a:p>
          <a:p>
            <a:pPr>
              <a:lnSpc>
                <a:spcPct val="80000"/>
              </a:lnSpc>
            </a:pPr>
            <a:endParaRPr lang="en-US" sz="1800"/>
          </a:p>
          <a:p>
            <a:pPr>
              <a:lnSpc>
                <a:spcPct val="80000"/>
              </a:lnSpc>
            </a:pPr>
            <a:r>
              <a:rPr lang="en-US" sz="1800"/>
              <a:t>Labels on water bottles  </a:t>
            </a:r>
          </a:p>
          <a:p>
            <a:pPr>
              <a:lnSpc>
                <a:spcPct val="80000"/>
              </a:lnSpc>
            </a:pPr>
            <a:endParaRPr lang="en-US" sz="1800"/>
          </a:p>
          <a:p>
            <a:pPr>
              <a:lnSpc>
                <a:spcPct val="80000"/>
              </a:lnSpc>
            </a:pPr>
            <a:r>
              <a:rPr lang="en-US" sz="1800"/>
              <a:t>Living with it when I was living in the outback in the desert    </a:t>
            </a:r>
          </a:p>
          <a:p>
            <a:pPr>
              <a:lnSpc>
                <a:spcPct val="80000"/>
              </a:lnSpc>
            </a:pPr>
            <a:endParaRPr lang="en-US" sz="1800"/>
          </a:p>
          <a:p>
            <a:pPr>
              <a:lnSpc>
                <a:spcPct val="80000"/>
              </a:lnSpc>
            </a:pPr>
            <a:r>
              <a:rPr lang="en-US" sz="1800"/>
              <a:t>Prescott Valley has two towns that use reclaimed water        </a:t>
            </a:r>
          </a:p>
          <a:p>
            <a:pPr>
              <a:lnSpc>
                <a:spcPct val="80000"/>
              </a:lnSpc>
            </a:pPr>
            <a:endParaRPr lang="en-US" sz="1800"/>
          </a:p>
          <a:p>
            <a:pPr>
              <a:lnSpc>
                <a:spcPct val="80000"/>
              </a:lnSpc>
            </a:pPr>
            <a:r>
              <a:rPr lang="en-US" sz="1800"/>
              <a:t>Telephone surveys        </a:t>
            </a:r>
          </a:p>
          <a:p>
            <a:pPr>
              <a:lnSpc>
                <a:spcPct val="80000"/>
              </a:lnSpc>
            </a:pPr>
            <a:endParaRPr lang="en-US" sz="1800"/>
          </a:p>
          <a:p>
            <a:pPr>
              <a:lnSpc>
                <a:spcPct val="80000"/>
              </a:lnSpc>
            </a:pPr>
            <a:r>
              <a:rPr lang="en-US" sz="1800"/>
              <a:t>US EPA</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76200"/>
            <a:ext cx="7239000" cy="1143000"/>
          </a:xfrm>
        </p:spPr>
        <p:txBody>
          <a:bodyPr>
            <a:normAutofit fontScale="90000"/>
          </a:bodyPr>
          <a:lstStyle/>
          <a:p>
            <a:r>
              <a:rPr lang="en-US" sz="3200" b="1" dirty="0"/>
              <a:t>“What else would reduce your concerns about reclaimed water?”</a:t>
            </a:r>
          </a:p>
        </p:txBody>
      </p:sp>
      <p:sp>
        <p:nvSpPr>
          <p:cNvPr id="158723" name="Rectangle 3"/>
          <p:cNvSpPr>
            <a:spLocks noGrp="1" noChangeArrowheads="1"/>
          </p:cNvSpPr>
          <p:nvPr>
            <p:ph type="body" idx="1"/>
          </p:nvPr>
        </p:nvSpPr>
        <p:spPr/>
        <p:txBody>
          <a:bodyPr>
            <a:normAutofit lnSpcReduction="10000"/>
          </a:bodyPr>
          <a:lstStyle/>
          <a:p>
            <a:pPr algn="ctr">
              <a:buFontTx/>
              <a:buNone/>
            </a:pPr>
            <a:r>
              <a:rPr lang="en-US" sz="2800"/>
              <a:t>“The more that it is used the more comfortable I will be with it” </a:t>
            </a:r>
          </a:p>
          <a:p>
            <a:pPr algn="ctr"/>
            <a:endParaRPr lang="en-US" sz="2800"/>
          </a:p>
          <a:p>
            <a:pPr algn="ctr">
              <a:buFontTx/>
              <a:buNone/>
            </a:pPr>
            <a:r>
              <a:rPr lang="en-US" sz="2800"/>
              <a:t>“Educate the people to use water in the best way.” </a:t>
            </a:r>
          </a:p>
          <a:p>
            <a:pPr algn="ctr"/>
            <a:endParaRPr lang="en-US" sz="2800"/>
          </a:p>
          <a:p>
            <a:pPr algn="ctr">
              <a:buFontTx/>
              <a:buNone/>
            </a:pPr>
            <a:r>
              <a:rPr lang="en-US" sz="2800"/>
              <a:t>“I would like to take a tour of the treatment plant and see for myself and understand that it is safe”</a:t>
            </a:r>
          </a:p>
          <a:p>
            <a:pPr algn="ctr"/>
            <a:endParaRPr lang="en-US" sz="2800"/>
          </a:p>
          <a:p>
            <a:pPr algn="ctr">
              <a:buFontTx/>
              <a:buNone/>
            </a:pPr>
            <a:r>
              <a:rPr lang="en-US" sz="2800"/>
              <a:t>“Knowing who is checking on the water”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676400"/>
            <a:ext cx="7086600" cy="1200329"/>
          </a:xfrm>
          <a:prstGeom prst="rect">
            <a:avLst/>
          </a:prstGeom>
          <a:noFill/>
        </p:spPr>
        <p:txBody>
          <a:bodyPr wrap="square">
            <a:spAutoFit/>
          </a:bodyPr>
          <a:lstStyle/>
          <a:p>
            <a:pPr algn="ctr" fontAlgn="auto">
              <a:spcBef>
                <a:spcPts val="0"/>
              </a:spcBef>
              <a:spcAft>
                <a:spcPts val="0"/>
              </a:spcAft>
              <a:defRPr/>
            </a:pPr>
            <a:r>
              <a:rPr lang="en-US" sz="3600" b="1" dirty="0">
                <a:solidFill>
                  <a:schemeClr val="accent2">
                    <a:lumMod val="75000"/>
                  </a:schemeClr>
                </a:solidFill>
                <a:effectLst>
                  <a:outerShdw blurRad="38100" dist="38100" dir="2700000" algn="tl">
                    <a:srgbClr val="000000">
                      <a:alpha val="43137"/>
                    </a:srgbClr>
                  </a:outerShdw>
                </a:effectLst>
                <a:latin typeface="+mj-lt"/>
                <a:cs typeface="Times New Roman" pitchFamily="18" charset="0"/>
              </a:rPr>
              <a:t/>
            </a:r>
            <a:br>
              <a:rPr lang="en-US" sz="3600" b="1" dirty="0">
                <a:solidFill>
                  <a:schemeClr val="accent2">
                    <a:lumMod val="75000"/>
                  </a:schemeClr>
                </a:solidFill>
                <a:effectLst>
                  <a:outerShdw blurRad="38100" dist="38100" dir="2700000" algn="tl">
                    <a:srgbClr val="000000">
                      <a:alpha val="43137"/>
                    </a:srgbClr>
                  </a:outerShdw>
                </a:effectLst>
                <a:latin typeface="+mj-lt"/>
                <a:cs typeface="Times New Roman" pitchFamily="18" charset="0"/>
              </a:rPr>
            </a:br>
            <a:r>
              <a:rPr lang="en-US" sz="3600" b="1" dirty="0">
                <a:solidFill>
                  <a:schemeClr val="tx2"/>
                </a:solidFill>
                <a:effectLst>
                  <a:outerShdw blurRad="38100" dist="38100" dir="2700000" algn="tl">
                    <a:srgbClr val="000000">
                      <a:alpha val="43137"/>
                    </a:srgbClr>
                  </a:outerShdw>
                </a:effectLst>
                <a:latin typeface="+mj-lt"/>
                <a:cs typeface="Times New Roman" pitchFamily="18" charset="0"/>
              </a:rPr>
              <a:t>The Triple Bottom Line</a:t>
            </a:r>
          </a:p>
        </p:txBody>
      </p:sp>
      <p:sp>
        <p:nvSpPr>
          <p:cNvPr id="5" name="TextBox 4"/>
          <p:cNvSpPr txBox="1"/>
          <p:nvPr/>
        </p:nvSpPr>
        <p:spPr>
          <a:xfrm>
            <a:off x="228600" y="3417888"/>
            <a:ext cx="8458200" cy="3539430"/>
          </a:xfrm>
          <a:prstGeom prst="rect">
            <a:avLst/>
          </a:prstGeom>
          <a:noFill/>
        </p:spPr>
        <p:txBody>
          <a:bodyPr>
            <a:spAutoFit/>
          </a:bodyPr>
          <a:lstStyle/>
          <a:p>
            <a:pPr marL="514350" indent="-514350" fontAlgn="auto">
              <a:spcBef>
                <a:spcPts val="0"/>
              </a:spcBef>
              <a:spcAft>
                <a:spcPts val="0"/>
              </a:spcAft>
              <a:buAutoNum type="arabicPeriod"/>
              <a:tabLst>
                <a:tab pos="401638" algn="l"/>
              </a:tabLst>
              <a:defRPr/>
            </a:pPr>
            <a:r>
              <a:rPr lang="en-US" sz="2800" dirty="0" smtClean="0">
                <a:solidFill>
                  <a:schemeClr val="tx2"/>
                </a:solidFill>
                <a:latin typeface="+mn-lt"/>
                <a:cs typeface="Times New Roman" pitchFamily="18" charset="0"/>
              </a:rPr>
              <a:t>Economics </a:t>
            </a:r>
            <a:r>
              <a:rPr lang="en-US" sz="2800" dirty="0">
                <a:latin typeface="+mn-lt"/>
                <a:cs typeface="Times New Roman" pitchFamily="18" charset="0"/>
              </a:rPr>
              <a:t>– life cycle </a:t>
            </a:r>
            <a:r>
              <a:rPr lang="en-US" sz="2800" dirty="0" smtClean="0">
                <a:latin typeface="+mn-lt"/>
                <a:cs typeface="Times New Roman" pitchFamily="18" charset="0"/>
              </a:rPr>
              <a:t>costs</a:t>
            </a:r>
            <a:endParaRPr lang="en-US" sz="2800" dirty="0">
              <a:latin typeface="+mn-lt"/>
              <a:cs typeface="Times New Roman" pitchFamily="18" charset="0"/>
            </a:endParaRPr>
          </a:p>
          <a:p>
            <a:pPr marL="514350" indent="-514350" fontAlgn="auto">
              <a:spcBef>
                <a:spcPts val="0"/>
              </a:spcBef>
              <a:spcAft>
                <a:spcPts val="0"/>
              </a:spcAft>
              <a:buAutoNum type="arabicPeriod"/>
              <a:tabLst>
                <a:tab pos="401638" algn="l"/>
              </a:tabLst>
              <a:defRPr/>
            </a:pPr>
            <a:endParaRPr lang="en-US" sz="2800" dirty="0" smtClean="0">
              <a:solidFill>
                <a:schemeClr val="tx2"/>
              </a:solidFill>
              <a:latin typeface="+mn-lt"/>
              <a:cs typeface="Times New Roman" pitchFamily="18" charset="0"/>
            </a:endParaRPr>
          </a:p>
          <a:p>
            <a:pPr marL="514350" indent="-514350" fontAlgn="auto">
              <a:spcBef>
                <a:spcPts val="0"/>
              </a:spcBef>
              <a:spcAft>
                <a:spcPts val="0"/>
              </a:spcAft>
              <a:buFontTx/>
              <a:buAutoNum type="arabicPeriod"/>
              <a:tabLst>
                <a:tab pos="401638" algn="l"/>
              </a:tabLst>
              <a:defRPr/>
            </a:pPr>
            <a:r>
              <a:rPr lang="en-US" sz="2800" dirty="0" smtClean="0">
                <a:solidFill>
                  <a:schemeClr val="tx2"/>
                </a:solidFill>
                <a:latin typeface="+mn-lt"/>
                <a:cs typeface="Times New Roman" pitchFamily="18" charset="0"/>
              </a:rPr>
              <a:t>Environmental aspects</a:t>
            </a:r>
            <a:r>
              <a:rPr lang="en-US" sz="2800" dirty="0" smtClean="0">
                <a:solidFill>
                  <a:schemeClr val="accent6">
                    <a:lumMod val="60000"/>
                    <a:lumOff val="40000"/>
                  </a:schemeClr>
                </a:solidFill>
                <a:latin typeface="+mn-lt"/>
                <a:cs typeface="Times New Roman" pitchFamily="18" charset="0"/>
              </a:rPr>
              <a:t> </a:t>
            </a:r>
            <a:r>
              <a:rPr lang="en-US" sz="2800" dirty="0" smtClean="0">
                <a:latin typeface="+mn-lt"/>
                <a:cs typeface="Times New Roman" pitchFamily="18" charset="0"/>
              </a:rPr>
              <a:t>– energy consumption </a:t>
            </a:r>
            <a:br>
              <a:rPr lang="en-US" sz="2800" dirty="0" smtClean="0">
                <a:latin typeface="+mn-lt"/>
                <a:cs typeface="Times New Roman" pitchFamily="18" charset="0"/>
              </a:rPr>
            </a:br>
            <a:r>
              <a:rPr lang="en-US" sz="2800" dirty="0" smtClean="0">
                <a:latin typeface="+mn-lt"/>
                <a:cs typeface="Times New Roman" pitchFamily="18" charset="0"/>
              </a:rPr>
              <a:t>the “carbon footprint”, water quality, and environmental protection</a:t>
            </a:r>
            <a:endParaRPr lang="en-US" sz="2800" dirty="0" smtClean="0">
              <a:latin typeface="+mn-lt"/>
            </a:endParaRPr>
          </a:p>
          <a:p>
            <a:pPr marL="514350" indent="-514350" fontAlgn="auto">
              <a:spcBef>
                <a:spcPts val="0"/>
              </a:spcBef>
              <a:spcAft>
                <a:spcPts val="0"/>
              </a:spcAft>
              <a:buAutoNum type="arabicPeriod"/>
              <a:tabLst>
                <a:tab pos="401638" algn="l"/>
              </a:tabLst>
              <a:defRPr/>
            </a:pPr>
            <a:endParaRPr lang="en-US" sz="2800" dirty="0" smtClean="0">
              <a:solidFill>
                <a:schemeClr val="tx2"/>
              </a:solidFill>
              <a:latin typeface="+mn-lt"/>
              <a:cs typeface="Times New Roman" pitchFamily="18" charset="0"/>
            </a:endParaRPr>
          </a:p>
          <a:p>
            <a:pPr marL="514350" indent="-514350" fontAlgn="auto">
              <a:spcBef>
                <a:spcPts val="0"/>
              </a:spcBef>
              <a:spcAft>
                <a:spcPts val="0"/>
              </a:spcAft>
              <a:buAutoNum type="arabicPeriod"/>
              <a:tabLst>
                <a:tab pos="401638" algn="l"/>
              </a:tabLst>
              <a:defRPr/>
            </a:pPr>
            <a:r>
              <a:rPr lang="en-US" sz="2800" dirty="0" smtClean="0">
                <a:solidFill>
                  <a:schemeClr val="tx2"/>
                </a:solidFill>
                <a:latin typeface="+mn-lt"/>
                <a:cs typeface="Times New Roman" pitchFamily="18" charset="0"/>
              </a:rPr>
              <a:t>Societal </a:t>
            </a:r>
            <a:r>
              <a:rPr lang="en-US" sz="2800" dirty="0">
                <a:solidFill>
                  <a:schemeClr val="tx2"/>
                </a:solidFill>
                <a:latin typeface="+mn-lt"/>
                <a:cs typeface="Times New Roman" pitchFamily="18" charset="0"/>
              </a:rPr>
              <a:t>views </a:t>
            </a:r>
            <a:r>
              <a:rPr lang="en-US" sz="2800" dirty="0">
                <a:latin typeface="+mn-lt"/>
                <a:cs typeface="Times New Roman" pitchFamily="18" charset="0"/>
              </a:rPr>
              <a:t>– public </a:t>
            </a:r>
            <a:r>
              <a:rPr lang="en-US" sz="2800" dirty="0" smtClean="0">
                <a:latin typeface="+mn-lt"/>
                <a:cs typeface="Times New Roman" pitchFamily="18" charset="0"/>
              </a:rPr>
              <a:t>perception</a:t>
            </a:r>
          </a:p>
          <a:p>
            <a:pPr marL="514350" indent="-514350" fontAlgn="auto">
              <a:spcBef>
                <a:spcPts val="0"/>
              </a:spcBef>
              <a:spcAft>
                <a:spcPts val="0"/>
              </a:spcAft>
              <a:buAutoNum type="arabicPeriod"/>
              <a:tabLst>
                <a:tab pos="401638" algn="l"/>
              </a:tabLst>
              <a:defRPr/>
            </a:pPr>
            <a:endParaRPr lang="en-US" sz="2800" dirty="0" smtClean="0">
              <a:latin typeface="+mn-lt"/>
              <a:cs typeface="Times New Roman" pitchFamily="18" charset="0"/>
            </a:endParaRPr>
          </a:p>
        </p:txBody>
      </p:sp>
      <p:sp>
        <p:nvSpPr>
          <p:cNvPr id="6" name="Title 5"/>
          <p:cNvSpPr>
            <a:spLocks noGrp="1"/>
          </p:cNvSpPr>
          <p:nvPr>
            <p:ph type="title"/>
          </p:nvPr>
        </p:nvSpPr>
        <p:spPr>
          <a:xfrm>
            <a:off x="457200" y="533400"/>
            <a:ext cx="7239000" cy="1143000"/>
          </a:xfrm>
        </p:spPr>
        <p:txBody>
          <a:bodyPr>
            <a:normAutofit fontScale="90000"/>
          </a:bodyPr>
          <a:lstStyle/>
          <a:p>
            <a:r>
              <a:rPr lang="en-US" dirty="0" smtClean="0"/>
              <a:t>Challenges for optimization of water Reuse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fontScale="90000"/>
          </a:bodyPr>
          <a:lstStyle/>
          <a:p>
            <a:r>
              <a:rPr lang="en-US" sz="3200" b="1"/>
              <a:t>“What else would reduce your concerns about reclaimed water?” cont.</a:t>
            </a:r>
          </a:p>
        </p:txBody>
      </p:sp>
      <p:sp>
        <p:nvSpPr>
          <p:cNvPr id="163843" name="Rectangle 3"/>
          <p:cNvSpPr>
            <a:spLocks noGrp="1" noChangeArrowheads="1"/>
          </p:cNvSpPr>
          <p:nvPr>
            <p:ph type="body" idx="1"/>
          </p:nvPr>
        </p:nvSpPr>
        <p:spPr/>
        <p:txBody>
          <a:bodyPr/>
          <a:lstStyle/>
          <a:p>
            <a:pPr algn="ctr">
              <a:buFontTx/>
              <a:buNone/>
            </a:pPr>
            <a:r>
              <a:rPr lang="en-US" dirty="0"/>
              <a:t>“If there was some type of speaker that gave positive reasons to use it” </a:t>
            </a:r>
          </a:p>
          <a:p>
            <a:pPr algn="ctr"/>
            <a:endParaRPr lang="en-US" dirty="0"/>
          </a:p>
          <a:p>
            <a:pPr algn="ctr">
              <a:buFontTx/>
              <a:buNone/>
            </a:pPr>
            <a:r>
              <a:rPr lang="en-US" dirty="0"/>
              <a:t>“Assurance that the whole system was secure and that water was treated properly”</a:t>
            </a:r>
          </a:p>
          <a:p>
            <a:pPr algn="ctr"/>
            <a:endParaRPr lang="en-US" dirty="0"/>
          </a:p>
          <a:p>
            <a:pPr algn="ctr">
              <a:buFontTx/>
              <a:buNone/>
            </a:pPr>
            <a:r>
              <a:rPr lang="en-US" dirty="0"/>
              <a:t>“Information from a known source”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Concerns</a:t>
            </a:r>
          </a:p>
        </p:txBody>
      </p:sp>
      <p:sp>
        <p:nvSpPr>
          <p:cNvPr id="136195" name="Rectangle 3"/>
          <p:cNvSpPr>
            <a:spLocks noGrp="1" noChangeArrowheads="1"/>
          </p:cNvSpPr>
          <p:nvPr>
            <p:ph type="body" idx="1"/>
          </p:nvPr>
        </p:nvSpPr>
        <p:spPr/>
        <p:txBody>
          <a:bodyPr/>
          <a:lstStyle/>
          <a:p>
            <a:r>
              <a:rPr lang="en-US" dirty="0"/>
              <a:t>Almost two-thirds of Arizonans have concerns about reclaimed water.</a:t>
            </a:r>
          </a:p>
          <a:p>
            <a:pPr>
              <a:buFontTx/>
              <a:buNone/>
            </a:pPr>
            <a:endParaRPr lang="en-US" dirty="0"/>
          </a:p>
          <a:p>
            <a:r>
              <a:rPr lang="en-US" dirty="0"/>
              <a:t>These concerns can be dispelled for respondents by providing </a:t>
            </a:r>
          </a:p>
          <a:p>
            <a:pPr lvl="1"/>
            <a:r>
              <a:rPr lang="en-US" dirty="0"/>
              <a:t>“stronger oversight of treatment plants” </a:t>
            </a:r>
          </a:p>
          <a:p>
            <a:pPr lvl="1"/>
            <a:r>
              <a:rPr lang="en-US" dirty="0"/>
              <a:t>“better wastewater treatment”</a:t>
            </a:r>
          </a:p>
          <a:p>
            <a:pPr lvl="1"/>
            <a:r>
              <a:rPr lang="en-US" dirty="0">
                <a:solidFill>
                  <a:schemeClr val="accent2">
                    <a:lumMod val="75000"/>
                  </a:schemeClr>
                </a:solidFill>
              </a:rPr>
              <a:t>“better information about reclaimed water”</a:t>
            </a:r>
          </a:p>
          <a:p>
            <a:pPr lvl="1"/>
            <a:endParaRPr lang="en-US" b="1" dirty="0">
              <a:solidFill>
                <a:schemeClr val="folHlink"/>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ctrTitle"/>
          </p:nvPr>
        </p:nvSpPr>
        <p:spPr>
          <a:xfrm>
            <a:off x="838200" y="1447800"/>
            <a:ext cx="7481668" cy="3020568"/>
          </a:xfrm>
          <a:solidFill>
            <a:schemeClr val="bg1"/>
          </a:solidFill>
        </p:spPr>
        <p:txBody>
          <a:bodyPr/>
          <a:lstStyle/>
          <a:p>
            <a:pPr algn="ctr"/>
            <a:endParaRPr lang="en-US" sz="4000" dirty="0">
              <a:latin typeface="Lucida Handwriting" pitchFamily="66" charset="0"/>
            </a:endParaRPr>
          </a:p>
        </p:txBody>
      </p:sp>
      <p:sp>
        <p:nvSpPr>
          <p:cNvPr id="3" name="TextBox 2"/>
          <p:cNvSpPr txBox="1"/>
          <p:nvPr/>
        </p:nvSpPr>
        <p:spPr>
          <a:xfrm>
            <a:off x="1066800" y="1981200"/>
            <a:ext cx="7086600" cy="1846659"/>
          </a:xfrm>
          <a:prstGeom prst="rect">
            <a:avLst/>
          </a:prstGeom>
          <a:noFill/>
        </p:spPr>
        <p:txBody>
          <a:bodyPr wrap="square" rtlCol="0">
            <a:spAutoFit/>
          </a:bodyPr>
          <a:lstStyle/>
          <a:p>
            <a:pPr algn="ctr"/>
            <a:r>
              <a:rPr lang="en-US" sz="3200" b="1" dirty="0" smtClean="0">
                <a:latin typeface="Calibri" pitchFamily="34" charset="0"/>
              </a:rPr>
              <a:t>How do we facilitate change and combat community concerns while encouraging positive responsiveness in society?</a:t>
            </a:r>
            <a:endParaRPr lang="en-US" sz="3200" dirty="0" smtClean="0">
              <a:latin typeface="Calibri" pitchFamily="34" charset="0"/>
            </a:endParaRPr>
          </a:p>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Tools to Implement Change</a:t>
            </a:r>
          </a:p>
        </p:txBody>
      </p:sp>
      <p:sp>
        <p:nvSpPr>
          <p:cNvPr id="178179" name="Rectangle 3"/>
          <p:cNvSpPr>
            <a:spLocks noGrp="1" noChangeArrowheads="1"/>
          </p:cNvSpPr>
          <p:nvPr>
            <p:ph type="body" idx="1"/>
          </p:nvPr>
        </p:nvSpPr>
        <p:spPr/>
        <p:txBody>
          <a:bodyPr/>
          <a:lstStyle/>
          <a:p>
            <a:r>
              <a:rPr lang="en-US" sz="2800" dirty="0"/>
              <a:t>Decision-making agencies need to identify and address </a:t>
            </a:r>
            <a:r>
              <a:rPr lang="en-US" sz="2800" u="sng" dirty="0"/>
              <a:t>key factors </a:t>
            </a:r>
            <a:r>
              <a:rPr lang="en-US" sz="2800" dirty="0"/>
              <a:t>in their communities that are likely to influence their support or otherwise, of the schemes. </a:t>
            </a:r>
          </a:p>
          <a:p>
            <a:pPr>
              <a:buFontTx/>
              <a:buNone/>
            </a:pPr>
            <a:r>
              <a:rPr lang="en-US" sz="2800" dirty="0"/>
              <a:t> </a:t>
            </a:r>
          </a:p>
          <a:p>
            <a:pPr lvl="1"/>
            <a:r>
              <a:rPr lang="en-US" sz="2400" dirty="0"/>
              <a:t>identify what is </a:t>
            </a:r>
            <a:r>
              <a:rPr lang="en-US" sz="2400" u="sng" dirty="0"/>
              <a:t>important</a:t>
            </a:r>
            <a:r>
              <a:rPr lang="en-US" sz="2400" dirty="0"/>
              <a:t> to people in their decisions</a:t>
            </a:r>
          </a:p>
          <a:p>
            <a:pPr lvl="1"/>
            <a:endParaRPr lang="en-US" sz="2400" dirty="0"/>
          </a:p>
          <a:p>
            <a:pPr lvl="1"/>
            <a:r>
              <a:rPr lang="en-US" sz="2400" dirty="0"/>
              <a:t>focus </a:t>
            </a:r>
            <a:r>
              <a:rPr lang="en-US" sz="2400" u="sng" dirty="0"/>
              <a:t>community engagement </a:t>
            </a:r>
            <a:r>
              <a:rPr lang="en-US" sz="2400" dirty="0"/>
              <a:t>programs on the key areas to address. </a:t>
            </a:r>
          </a:p>
          <a:p>
            <a:endParaRPr lang="en-US" sz="2800" dirty="0"/>
          </a:p>
          <a:p>
            <a:pPr>
              <a:buFontTx/>
              <a:buNone/>
            </a:pPr>
            <a:endParaRPr lang="en-US"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endParaRPr lang="en-US"/>
          </a:p>
        </p:txBody>
      </p:sp>
      <p:sp>
        <p:nvSpPr>
          <p:cNvPr id="182277" name="Rectangle 5"/>
          <p:cNvSpPr>
            <a:spLocks noChangeArrowheads="1"/>
          </p:cNvSpPr>
          <p:nvPr/>
        </p:nvSpPr>
        <p:spPr bwMode="auto">
          <a:xfrm>
            <a:off x="228600" y="6019800"/>
            <a:ext cx="8153400" cy="825500"/>
          </a:xfrm>
          <a:prstGeom prst="rect">
            <a:avLst/>
          </a:prstGeom>
          <a:noFill/>
          <a:ln w="9525">
            <a:noFill/>
            <a:miter lim="800000"/>
            <a:headEnd/>
            <a:tailEnd/>
          </a:ln>
          <a:effectLst/>
        </p:spPr>
        <p:txBody>
          <a:bodyPr wrap="square">
            <a:spAutoFit/>
          </a:bodyPr>
          <a:lstStyle/>
          <a:p>
            <a:r>
              <a:rPr lang="en-US" sz="1600" dirty="0"/>
              <a:t>B. E. </a:t>
            </a:r>
            <a:r>
              <a:rPr lang="en-US" sz="1600" dirty="0" err="1"/>
              <a:t>Nancarrow</a:t>
            </a:r>
            <a:r>
              <a:rPr lang="en-US" sz="1600" dirty="0"/>
              <a:t>, Z. </a:t>
            </a:r>
            <a:r>
              <a:rPr lang="en-US" sz="1600" dirty="0" err="1"/>
              <a:t>Leviston</a:t>
            </a:r>
            <a:r>
              <a:rPr lang="en-US" sz="1600" dirty="0"/>
              <a:t>, M. Po, N. B. Porter and D. I. Tucker;  </a:t>
            </a:r>
          </a:p>
          <a:p>
            <a:r>
              <a:rPr lang="en-US" sz="1600" i="1" dirty="0"/>
              <a:t>What drives communities’ decisions and behaviors in the reuse of wastewater</a:t>
            </a:r>
            <a:r>
              <a:rPr lang="en-US" sz="1600" dirty="0"/>
              <a:t>; 2008, p.485 Water Science and Technology</a:t>
            </a:r>
          </a:p>
        </p:txBody>
      </p:sp>
      <p:pic>
        <p:nvPicPr>
          <p:cNvPr id="182279" name="Picture 7"/>
          <p:cNvPicPr>
            <a:picLocks noGrp="1" noChangeAspect="1" noChangeArrowheads="1"/>
          </p:cNvPicPr>
          <p:nvPr>
            <p:ph type="body" idx="1"/>
          </p:nvPr>
        </p:nvPicPr>
        <p:blipFill>
          <a:blip r:embed="rId3" cstate="print"/>
          <a:srcRect/>
          <a:stretch>
            <a:fillRect/>
          </a:stretch>
        </p:blipFill>
        <p:spPr>
          <a:xfrm>
            <a:off x="0" y="152400"/>
            <a:ext cx="8149180" cy="5791200"/>
          </a:xfrm>
          <a:noFill/>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endParaRPr lang="en-US"/>
          </a:p>
        </p:txBody>
      </p:sp>
      <p:pic>
        <p:nvPicPr>
          <p:cNvPr id="184324" name="Picture 4"/>
          <p:cNvPicPr>
            <a:picLocks noGrp="1" noChangeAspect="1" noChangeArrowheads="1"/>
          </p:cNvPicPr>
          <p:nvPr>
            <p:ph type="body" idx="1"/>
          </p:nvPr>
        </p:nvPicPr>
        <p:blipFill>
          <a:blip r:embed="rId3" cstate="print"/>
          <a:srcRect/>
          <a:stretch>
            <a:fillRect/>
          </a:stretch>
        </p:blipFill>
        <p:spPr>
          <a:xfrm>
            <a:off x="0" y="533400"/>
            <a:ext cx="8086996" cy="5867400"/>
          </a:xfrm>
          <a:noFill/>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Risk and Trust</a:t>
            </a:r>
          </a:p>
        </p:txBody>
      </p:sp>
      <p:sp>
        <p:nvSpPr>
          <p:cNvPr id="180227" name="Rectangle 3"/>
          <p:cNvSpPr>
            <a:spLocks noGrp="1" noChangeArrowheads="1"/>
          </p:cNvSpPr>
          <p:nvPr>
            <p:ph type="body" idx="1"/>
          </p:nvPr>
        </p:nvSpPr>
        <p:spPr/>
        <p:txBody>
          <a:bodyPr/>
          <a:lstStyle/>
          <a:p>
            <a:pPr>
              <a:lnSpc>
                <a:spcPct val="90000"/>
              </a:lnSpc>
            </a:pPr>
            <a:r>
              <a:rPr lang="en-US" sz="2800" dirty="0"/>
              <a:t>Factors such as </a:t>
            </a:r>
            <a:r>
              <a:rPr lang="en-US" sz="2800" u="sng" dirty="0"/>
              <a:t>risk percep</a:t>
            </a:r>
            <a:r>
              <a:rPr lang="en-US" sz="2800" dirty="0"/>
              <a:t>tions or </a:t>
            </a:r>
            <a:r>
              <a:rPr lang="en-US" sz="2800" u="sng" dirty="0"/>
              <a:t>organizational trust </a:t>
            </a:r>
            <a:r>
              <a:rPr lang="en-US" sz="2800" dirty="0"/>
              <a:t>are potentially more receptive to change. </a:t>
            </a:r>
          </a:p>
          <a:p>
            <a:pPr>
              <a:lnSpc>
                <a:spcPct val="90000"/>
              </a:lnSpc>
            </a:pPr>
            <a:endParaRPr lang="en-US" sz="2800" dirty="0"/>
          </a:p>
          <a:p>
            <a:pPr>
              <a:lnSpc>
                <a:spcPct val="90000"/>
              </a:lnSpc>
            </a:pPr>
            <a:r>
              <a:rPr lang="en-US" sz="2800" dirty="0"/>
              <a:t>High correlations between </a:t>
            </a:r>
            <a:r>
              <a:rPr lang="en-US" sz="2800" b="1" dirty="0"/>
              <a:t>Risk </a:t>
            </a:r>
            <a:r>
              <a:rPr lang="en-US" sz="2800" dirty="0"/>
              <a:t>and </a:t>
            </a:r>
            <a:r>
              <a:rPr lang="en-US" sz="2800" b="1" dirty="0"/>
              <a:t>Trust </a:t>
            </a:r>
            <a:r>
              <a:rPr lang="en-US" sz="2800" dirty="0"/>
              <a:t>suggest that if one is able to exert change in people’s risk and trust perceptions, one might also promote change in variables otherwise less receptive to change.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3" name="Picture 5"/>
          <p:cNvPicPr>
            <a:picLocks noGrp="1" noChangeAspect="1" noChangeArrowheads="1"/>
          </p:cNvPicPr>
          <p:nvPr>
            <p:ph type="body" idx="1"/>
          </p:nvPr>
        </p:nvPicPr>
        <p:blipFill>
          <a:blip r:embed="rId3" cstate="print"/>
          <a:srcRect/>
          <a:stretch>
            <a:fillRect/>
          </a:stretch>
        </p:blipFill>
        <p:spPr>
          <a:xfrm>
            <a:off x="1022350" y="76200"/>
            <a:ext cx="6064250" cy="6172200"/>
          </a:xfrm>
          <a:noFill/>
          <a:ln/>
        </p:spPr>
      </p:pic>
      <p:sp>
        <p:nvSpPr>
          <p:cNvPr id="186375" name="Text Box 7"/>
          <p:cNvSpPr txBox="1">
            <a:spLocks noChangeArrowheads="1"/>
          </p:cNvSpPr>
          <p:nvPr/>
        </p:nvSpPr>
        <p:spPr bwMode="auto">
          <a:xfrm>
            <a:off x="76200" y="6248400"/>
            <a:ext cx="6553200" cy="581025"/>
          </a:xfrm>
          <a:prstGeom prst="rect">
            <a:avLst/>
          </a:prstGeom>
          <a:noFill/>
          <a:ln w="9525">
            <a:noFill/>
            <a:miter lim="800000"/>
            <a:headEnd/>
            <a:tailEnd/>
          </a:ln>
          <a:effectLst/>
        </p:spPr>
        <p:txBody>
          <a:bodyPr>
            <a:spAutoFit/>
          </a:bodyPr>
          <a:lstStyle/>
          <a:p>
            <a:pPr>
              <a:spcBef>
                <a:spcPct val="50000"/>
              </a:spcBef>
            </a:pPr>
            <a:r>
              <a:rPr lang="en-US" sz="1600" dirty="0"/>
              <a:t>Troy W. Hartley; </a:t>
            </a:r>
            <a:r>
              <a:rPr lang="en-US" sz="1600" i="1" dirty="0"/>
              <a:t>Public perception and participation in water reuse</a:t>
            </a:r>
            <a:r>
              <a:rPr lang="en-US" sz="1600" dirty="0"/>
              <a:t>; Desalination 187 (2006) 115–126</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title"/>
          </p:nvPr>
        </p:nvSpPr>
        <p:spPr/>
        <p:txBody>
          <a:bodyPr>
            <a:normAutofit fontScale="90000"/>
          </a:bodyPr>
          <a:lstStyle/>
          <a:p>
            <a:r>
              <a:rPr lang="en-US"/>
              <a:t>Challenges for Reuse in Arizona</a:t>
            </a:r>
          </a:p>
        </p:txBody>
      </p:sp>
      <p:sp>
        <p:nvSpPr>
          <p:cNvPr id="52228" name="Rectangle 4"/>
          <p:cNvSpPr>
            <a:spLocks noGrp="1" noChangeArrowheads="1"/>
          </p:cNvSpPr>
          <p:nvPr>
            <p:ph type="body" sz="half" idx="2"/>
          </p:nvPr>
        </p:nvSpPr>
        <p:spPr>
          <a:xfrm>
            <a:off x="4038600" y="1600200"/>
            <a:ext cx="4038600" cy="4525963"/>
          </a:xfrm>
        </p:spPr>
        <p:txBody>
          <a:bodyPr/>
          <a:lstStyle/>
          <a:p>
            <a:r>
              <a:rPr lang="en-US" sz="2800" dirty="0"/>
              <a:t>Planning and </a:t>
            </a:r>
            <a:r>
              <a:rPr lang="en-US" sz="2800" dirty="0" smtClean="0"/>
              <a:t>Infrastructure</a:t>
            </a:r>
            <a:endParaRPr lang="en-US" sz="2800" dirty="0"/>
          </a:p>
          <a:p>
            <a:endParaRPr lang="en-US" sz="2800" dirty="0"/>
          </a:p>
          <a:p>
            <a:r>
              <a:rPr lang="en-US" sz="2800" dirty="0"/>
              <a:t>Treatment </a:t>
            </a:r>
            <a:r>
              <a:rPr lang="en-US" sz="2800" dirty="0" smtClean="0"/>
              <a:t>Effectiveness</a:t>
            </a:r>
            <a:endParaRPr lang="en-US" sz="2800" dirty="0"/>
          </a:p>
          <a:p>
            <a:endParaRPr lang="en-US" sz="2800" dirty="0"/>
          </a:p>
          <a:p>
            <a:r>
              <a:rPr lang="en-US" sz="2800" dirty="0"/>
              <a:t>Public Perception</a:t>
            </a:r>
          </a:p>
          <a:p>
            <a:endParaRPr lang="en-US" sz="2800" dirty="0"/>
          </a:p>
          <a:p>
            <a:r>
              <a:rPr lang="en-US" sz="2800" dirty="0"/>
              <a:t>Quality Assurance</a:t>
            </a:r>
          </a:p>
          <a:p>
            <a:pPr>
              <a:buFontTx/>
              <a:buNone/>
            </a:pPr>
            <a:endParaRPr lang="en-US" sz="2800" dirty="0"/>
          </a:p>
        </p:txBody>
      </p:sp>
      <p:sp>
        <p:nvSpPr>
          <p:cNvPr id="52229" name="Rectangle 5"/>
          <p:cNvSpPr>
            <a:spLocks noChangeArrowheads="1"/>
          </p:cNvSpPr>
          <p:nvPr/>
        </p:nvSpPr>
        <p:spPr bwMode="auto">
          <a:xfrm>
            <a:off x="1844675" y="3246438"/>
            <a:ext cx="184150" cy="366712"/>
          </a:xfrm>
          <a:prstGeom prst="rect">
            <a:avLst/>
          </a:prstGeom>
          <a:noFill/>
          <a:ln w="9525">
            <a:noFill/>
            <a:miter lim="800000"/>
            <a:headEnd/>
            <a:tailEnd/>
          </a:ln>
          <a:effectLst/>
        </p:spPr>
        <p:txBody>
          <a:bodyPr wrap="none" anchor="ctr">
            <a:spAutoFit/>
          </a:bodyPr>
          <a:lstStyle/>
          <a:p>
            <a:endParaRPr lang="en-US"/>
          </a:p>
        </p:txBody>
      </p:sp>
      <p:pic>
        <p:nvPicPr>
          <p:cNvPr id="52230" name="Picture 6" descr="j0434411"/>
          <p:cNvPicPr>
            <a:picLocks noChangeAspect="1" noChangeArrowheads="1"/>
          </p:cNvPicPr>
          <p:nvPr/>
        </p:nvPicPr>
        <p:blipFill>
          <a:blip r:embed="rId3" cstate="print"/>
          <a:srcRect/>
          <a:stretch>
            <a:fillRect/>
          </a:stretch>
        </p:blipFill>
        <p:spPr bwMode="auto">
          <a:xfrm>
            <a:off x="1524000" y="2667000"/>
            <a:ext cx="1625600" cy="18288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609600"/>
            <a:ext cx="7239000" cy="1143000"/>
          </a:xfrm>
        </p:spPr>
        <p:txBody>
          <a:bodyPr>
            <a:normAutofit fontScale="90000"/>
          </a:bodyPr>
          <a:lstStyle/>
          <a:p>
            <a:r>
              <a:rPr lang="en-US" sz="4000" dirty="0"/>
              <a:t>Principles for undertaking water resource planning initiatives:</a:t>
            </a:r>
          </a:p>
        </p:txBody>
      </p:sp>
      <p:sp>
        <p:nvSpPr>
          <p:cNvPr id="188419" name="Rectangle 3"/>
          <p:cNvSpPr>
            <a:spLocks noGrp="1" noChangeArrowheads="1"/>
          </p:cNvSpPr>
          <p:nvPr>
            <p:ph type="body" idx="1"/>
          </p:nvPr>
        </p:nvSpPr>
        <p:spPr>
          <a:xfrm>
            <a:off x="457200" y="2133600"/>
            <a:ext cx="8229600" cy="4495800"/>
          </a:xfrm>
        </p:spPr>
        <p:txBody>
          <a:bodyPr>
            <a:normAutofit/>
          </a:bodyPr>
          <a:lstStyle/>
          <a:p>
            <a:pPr>
              <a:lnSpc>
                <a:spcPct val="90000"/>
              </a:lnSpc>
            </a:pPr>
            <a:endParaRPr lang="en-US" sz="2400" i="1" dirty="0" smtClean="0"/>
          </a:p>
          <a:p>
            <a:pPr>
              <a:lnSpc>
                <a:spcPct val="90000"/>
              </a:lnSpc>
            </a:pPr>
            <a:r>
              <a:rPr lang="en-US" sz="2400" i="1" dirty="0" smtClean="0"/>
              <a:t>Demonstrate </a:t>
            </a:r>
            <a:r>
              <a:rPr lang="en-US" sz="2400" i="1" dirty="0"/>
              <a:t>organizational commitment</a:t>
            </a:r>
          </a:p>
          <a:p>
            <a:pPr>
              <a:lnSpc>
                <a:spcPct val="90000"/>
              </a:lnSpc>
            </a:pPr>
            <a:endParaRPr lang="en-US" sz="2400" i="1" dirty="0"/>
          </a:p>
          <a:p>
            <a:pPr>
              <a:lnSpc>
                <a:spcPct val="90000"/>
              </a:lnSpc>
            </a:pPr>
            <a:r>
              <a:rPr lang="en-US" sz="2400" i="1" dirty="0"/>
              <a:t>Promote communication and public dialog</a:t>
            </a:r>
          </a:p>
          <a:p>
            <a:pPr>
              <a:lnSpc>
                <a:spcPct val="90000"/>
              </a:lnSpc>
            </a:pPr>
            <a:endParaRPr lang="en-US" sz="2400" i="1" dirty="0"/>
          </a:p>
          <a:p>
            <a:pPr>
              <a:lnSpc>
                <a:spcPct val="90000"/>
              </a:lnSpc>
            </a:pPr>
            <a:r>
              <a:rPr lang="en-US" sz="2400" i="1" dirty="0"/>
              <a:t>Ensure fair and sound decision-making and decisions</a:t>
            </a:r>
          </a:p>
          <a:p>
            <a:pPr>
              <a:lnSpc>
                <a:spcPct val="90000"/>
              </a:lnSpc>
            </a:pPr>
            <a:endParaRPr lang="en-US" sz="2400" i="1" dirty="0"/>
          </a:p>
          <a:p>
            <a:pPr>
              <a:lnSpc>
                <a:spcPct val="90000"/>
              </a:lnSpc>
            </a:pPr>
            <a:r>
              <a:rPr lang="en-US" sz="2400" i="1" dirty="0"/>
              <a:t>Build and maintain trust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fontScale="90000"/>
          </a:bodyPr>
          <a:lstStyle/>
          <a:p>
            <a:r>
              <a:rPr lang="en-US" sz="4000" dirty="0"/>
              <a:t>Reclaimed Water Quality Concerns</a:t>
            </a:r>
          </a:p>
        </p:txBody>
      </p:sp>
      <p:sp>
        <p:nvSpPr>
          <p:cNvPr id="250883" name="Rectangle 3"/>
          <p:cNvSpPr>
            <a:spLocks noGrp="1" noChangeArrowheads="1"/>
          </p:cNvSpPr>
          <p:nvPr>
            <p:ph idx="1"/>
          </p:nvPr>
        </p:nvSpPr>
        <p:spPr>
          <a:xfrm>
            <a:off x="304800" y="1600200"/>
            <a:ext cx="8229600" cy="5257800"/>
          </a:xfrm>
        </p:spPr>
        <p:txBody>
          <a:bodyPr/>
          <a:lstStyle/>
          <a:p>
            <a:pPr>
              <a:lnSpc>
                <a:spcPct val="80000"/>
              </a:lnSpc>
            </a:pPr>
            <a:r>
              <a:rPr lang="en-US" sz="1800" dirty="0"/>
              <a:t>Safety of reclaimed water </a:t>
            </a:r>
          </a:p>
          <a:p>
            <a:pPr lvl="1">
              <a:lnSpc>
                <a:spcPct val="80000"/>
              </a:lnSpc>
            </a:pPr>
            <a:r>
              <a:rPr lang="en-US" sz="1600" dirty="0"/>
              <a:t>Quality regulated by USEPA and ADEQ </a:t>
            </a:r>
          </a:p>
          <a:p>
            <a:pPr lvl="1">
              <a:lnSpc>
                <a:spcPct val="80000"/>
              </a:lnSpc>
            </a:pPr>
            <a:r>
              <a:rPr lang="en-US" sz="1600" dirty="0"/>
              <a:t>Different water quality classes of reclaimed water (C, B, B+, A, A+) </a:t>
            </a:r>
          </a:p>
          <a:p>
            <a:pPr>
              <a:lnSpc>
                <a:spcPct val="80000"/>
              </a:lnSpc>
              <a:buFontTx/>
              <a:buNone/>
            </a:pPr>
            <a:endParaRPr lang="en-US" sz="1800" dirty="0"/>
          </a:p>
          <a:p>
            <a:pPr>
              <a:lnSpc>
                <a:spcPct val="80000"/>
              </a:lnSpc>
            </a:pPr>
            <a:r>
              <a:rPr lang="en-US" sz="1800" dirty="0"/>
              <a:t> Safety of infrastructure </a:t>
            </a:r>
          </a:p>
          <a:p>
            <a:pPr lvl="1">
              <a:lnSpc>
                <a:spcPct val="80000"/>
              </a:lnSpc>
            </a:pPr>
            <a:r>
              <a:rPr lang="en-US" sz="1600" dirty="0"/>
              <a:t>Identified by the color purple </a:t>
            </a:r>
          </a:p>
          <a:p>
            <a:pPr lvl="1">
              <a:lnSpc>
                <a:spcPct val="80000"/>
              </a:lnSpc>
            </a:pPr>
            <a:r>
              <a:rPr lang="en-US" sz="1600" dirty="0"/>
              <a:t>Dye tests to ensure there is no </a:t>
            </a:r>
          </a:p>
          <a:p>
            <a:pPr lvl="1">
              <a:lnSpc>
                <a:spcPct val="80000"/>
              </a:lnSpc>
              <a:buFontTx/>
              <a:buNone/>
            </a:pPr>
            <a:r>
              <a:rPr lang="en-US" sz="1600" dirty="0"/>
              <a:t>	cross-connection between potable and </a:t>
            </a:r>
          </a:p>
          <a:p>
            <a:pPr lvl="1">
              <a:lnSpc>
                <a:spcPct val="80000"/>
              </a:lnSpc>
              <a:buFontTx/>
              <a:buNone/>
            </a:pPr>
            <a:r>
              <a:rPr lang="en-US" sz="1600" dirty="0"/>
              <a:t>	reclaimed systems </a:t>
            </a:r>
          </a:p>
          <a:p>
            <a:pPr>
              <a:lnSpc>
                <a:spcPct val="80000"/>
              </a:lnSpc>
            </a:pPr>
            <a:endParaRPr lang="en-US" sz="1800" dirty="0"/>
          </a:p>
          <a:p>
            <a:pPr>
              <a:lnSpc>
                <a:spcPct val="80000"/>
              </a:lnSpc>
            </a:pPr>
            <a:r>
              <a:rPr lang="en-US" sz="1800" dirty="0"/>
              <a:t>Public Perception </a:t>
            </a:r>
          </a:p>
          <a:p>
            <a:pPr lvl="1">
              <a:lnSpc>
                <a:spcPct val="80000"/>
              </a:lnSpc>
            </a:pPr>
            <a:r>
              <a:rPr lang="en-US" sz="1600" dirty="0"/>
              <a:t>‘Yuck’ Factor</a:t>
            </a:r>
          </a:p>
          <a:p>
            <a:pPr lvl="1">
              <a:lnSpc>
                <a:spcPct val="80000"/>
              </a:lnSpc>
            </a:pPr>
            <a:r>
              <a:rPr lang="en-US" sz="1600" dirty="0"/>
              <a:t>Education is key </a:t>
            </a:r>
          </a:p>
          <a:p>
            <a:pPr lvl="1">
              <a:lnSpc>
                <a:spcPct val="80000"/>
              </a:lnSpc>
            </a:pPr>
            <a:r>
              <a:rPr lang="en-US" sz="1600" dirty="0"/>
              <a:t>Prevent Toilet to Tap headlines </a:t>
            </a:r>
          </a:p>
          <a:p>
            <a:pPr>
              <a:lnSpc>
                <a:spcPct val="80000"/>
              </a:lnSpc>
            </a:pPr>
            <a:endParaRPr lang="en-US" sz="1800" dirty="0"/>
          </a:p>
          <a:p>
            <a:pPr>
              <a:lnSpc>
                <a:spcPct val="80000"/>
              </a:lnSpc>
            </a:pPr>
            <a:r>
              <a:rPr lang="en-US" sz="1800" dirty="0"/>
              <a:t>Is it clean enough? </a:t>
            </a:r>
          </a:p>
          <a:p>
            <a:pPr lvl="1">
              <a:lnSpc>
                <a:spcPct val="80000"/>
              </a:lnSpc>
            </a:pPr>
            <a:r>
              <a:rPr lang="en-US" sz="1600" dirty="0"/>
              <a:t>Pharmaceuticals, personal care products, EDC’s, microorganisms etc. </a:t>
            </a:r>
          </a:p>
          <a:p>
            <a:pPr lvl="1">
              <a:lnSpc>
                <a:spcPct val="80000"/>
              </a:lnSpc>
            </a:pPr>
            <a:r>
              <a:rPr lang="en-US" sz="1600" dirty="0"/>
              <a:t>Questions remain about accidental ingestion posing health concern for humans </a:t>
            </a:r>
          </a:p>
          <a:p>
            <a:pPr>
              <a:lnSpc>
                <a:spcPct val="80000"/>
              </a:lnSpc>
            </a:pPr>
            <a:endParaRPr lang="en-US" sz="1800" dirty="0"/>
          </a:p>
        </p:txBody>
      </p:sp>
      <p:pic>
        <p:nvPicPr>
          <p:cNvPr id="250884" name="Picture 4"/>
          <p:cNvPicPr>
            <a:picLocks noChangeAspect="1" noChangeArrowheads="1"/>
          </p:cNvPicPr>
          <p:nvPr/>
        </p:nvPicPr>
        <p:blipFill>
          <a:blip r:embed="rId3" cstate="print"/>
          <a:srcRect/>
          <a:stretch>
            <a:fillRect/>
          </a:stretch>
        </p:blipFill>
        <p:spPr bwMode="auto">
          <a:xfrm>
            <a:off x="4953000" y="2979738"/>
            <a:ext cx="2971800" cy="18970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304800" y="304800"/>
            <a:ext cx="8229600" cy="990600"/>
          </a:xfrm>
        </p:spPr>
        <p:txBody>
          <a:bodyPr>
            <a:normAutofit fontScale="90000"/>
          </a:bodyPr>
          <a:lstStyle/>
          <a:p>
            <a:r>
              <a:rPr lang="en-US" sz="3600" dirty="0" smtClean="0"/>
              <a:t>Future Vision for Successful Water Management</a:t>
            </a:r>
            <a:endParaRPr lang="en-US" dirty="0"/>
          </a:p>
        </p:txBody>
      </p:sp>
      <p:sp>
        <p:nvSpPr>
          <p:cNvPr id="5" name="Content Placeholder 4"/>
          <p:cNvSpPr>
            <a:spLocks noGrp="1"/>
          </p:cNvSpPr>
          <p:nvPr>
            <p:ph sz="half" idx="2"/>
          </p:nvPr>
        </p:nvSpPr>
        <p:spPr>
          <a:xfrm>
            <a:off x="3810000" y="1600200"/>
            <a:ext cx="4038600" cy="4525963"/>
          </a:xfrm>
        </p:spPr>
        <p:txBody>
          <a:bodyPr>
            <a:normAutofit/>
          </a:bodyPr>
          <a:lstStyle/>
          <a:p>
            <a:r>
              <a:rPr lang="en-US" dirty="0" smtClean="0"/>
              <a:t>These principles aim to promote a more constructive public dialog on water reuse and contribute to the potential for building public </a:t>
            </a:r>
            <a:r>
              <a:rPr lang="en-US" u="sng" dirty="0" smtClean="0"/>
              <a:t>trust</a:t>
            </a:r>
            <a:r>
              <a:rPr lang="en-US" dirty="0" smtClean="0"/>
              <a:t> and </a:t>
            </a:r>
            <a:r>
              <a:rPr lang="en-US" u="sng" dirty="0" smtClean="0"/>
              <a:t>confidence</a:t>
            </a:r>
            <a:r>
              <a:rPr lang="en-US" dirty="0" smtClean="0"/>
              <a:t>.</a:t>
            </a:r>
          </a:p>
          <a:p>
            <a:endParaRPr lang="en-US" dirty="0" smtClean="0"/>
          </a:p>
          <a:p>
            <a:endParaRPr lang="en-US" dirty="0"/>
          </a:p>
        </p:txBody>
      </p:sp>
      <p:pic>
        <p:nvPicPr>
          <p:cNvPr id="4" name="Picture 5" descr="peoria"/>
          <p:cNvPicPr>
            <a:picLocks noChangeAspect="1" noChangeArrowheads="1"/>
          </p:cNvPicPr>
          <p:nvPr/>
        </p:nvPicPr>
        <p:blipFill>
          <a:blip r:embed="rId3" cstate="print"/>
          <a:srcRect/>
          <a:stretch>
            <a:fillRect/>
          </a:stretch>
        </p:blipFill>
        <p:spPr bwMode="auto">
          <a:xfrm>
            <a:off x="914400" y="2362200"/>
            <a:ext cx="2209800" cy="2133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Blue Ribbon Panel ON water Sustainability</a:t>
            </a:r>
            <a:endParaRPr lang="en-US" dirty="0"/>
          </a:p>
        </p:txBody>
      </p:sp>
      <p:sp>
        <p:nvSpPr>
          <p:cNvPr id="6" name="Content Placeholder 5"/>
          <p:cNvSpPr>
            <a:spLocks noGrp="1"/>
          </p:cNvSpPr>
          <p:nvPr>
            <p:ph idx="1"/>
          </p:nvPr>
        </p:nvSpPr>
        <p:spPr/>
        <p:txBody>
          <a:bodyPr/>
          <a:lstStyle/>
          <a:p>
            <a:pPr>
              <a:buNone/>
            </a:pPr>
            <a:r>
              <a:rPr lang="en-US" b="1" i="1" dirty="0" smtClean="0"/>
              <a:t>	</a:t>
            </a:r>
            <a:r>
              <a:rPr lang="en-US" b="1" i="1" dirty="0" smtClean="0">
                <a:latin typeface="Times New Roman" pitchFamily="18" charset="0"/>
                <a:cs typeface="Times New Roman" pitchFamily="18" charset="0"/>
              </a:rPr>
              <a:t>The Purpose of the Blue Ribbon Panel on Water Sustainability is to…</a:t>
            </a:r>
          </a:p>
          <a:p>
            <a:pPr>
              <a:buNone/>
            </a:pPr>
            <a:endParaRPr lang="en-US" b="1" i="1" dirty="0" smtClean="0">
              <a:latin typeface="Times New Roman" pitchFamily="18" charset="0"/>
              <a:cs typeface="Times New Roman" pitchFamily="18" charset="0"/>
            </a:endParaRPr>
          </a:p>
          <a:p>
            <a:pPr>
              <a:buNone/>
            </a:pPr>
            <a:r>
              <a:rPr lang="en-US" b="1" i="1" dirty="0" smtClean="0">
                <a:latin typeface="Times New Roman" pitchFamily="18" charset="0"/>
                <a:cs typeface="Times New Roman" pitchFamily="18" charset="0"/>
              </a:rPr>
              <a:t>	“…advance water sustainability statewide by increasing reuse, recycling, and conservation to protect Arizona's water supplies and natural environment while supporting continued economic development and to do so in an effective, efficient and equitable manner.”</a:t>
            </a:r>
            <a:endParaRPr lang="en-US" dirty="0" smtClean="0">
              <a:latin typeface="Times New Roman" pitchFamily="18" charset="0"/>
              <a:cs typeface="Times New Roman" pitchFamily="18" charset="0"/>
            </a:endParaRPr>
          </a:p>
          <a:p>
            <a:pPr lvl="1"/>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Working Groups</a:t>
            </a:r>
            <a:endParaRPr lang="en-US" dirty="0"/>
          </a:p>
        </p:txBody>
      </p:sp>
      <p:sp>
        <p:nvSpPr>
          <p:cNvPr id="6" name="Content Placeholder 5"/>
          <p:cNvSpPr>
            <a:spLocks noGrp="1"/>
          </p:cNvSpPr>
          <p:nvPr>
            <p:ph idx="1"/>
          </p:nvPr>
        </p:nvSpPr>
        <p:spPr/>
        <p:txBody>
          <a:bodyPr/>
          <a:lstStyle/>
          <a:p>
            <a:r>
              <a:rPr lang="en-US" dirty="0" smtClean="0"/>
              <a:t>Public Perception/Acceptance</a:t>
            </a:r>
          </a:p>
          <a:p>
            <a:pPr lvl="1"/>
            <a:r>
              <a:rPr lang="en-US" dirty="0" smtClean="0"/>
              <a:t>The goal of this work group is to make recommendations for enhancing public acceptance of the use of reclaimed and recycled waters through public education, outreach, and other strategies. </a:t>
            </a:r>
          </a:p>
          <a:p>
            <a:endParaRPr lang="en-US" dirty="0" smtClean="0"/>
          </a:p>
          <a:p>
            <a:r>
              <a:rPr lang="en-US" dirty="0" smtClean="0"/>
              <a:t>Regulations and Permitting</a:t>
            </a:r>
          </a:p>
          <a:p>
            <a:pPr lvl="1"/>
            <a:r>
              <a:rPr lang="en-US" dirty="0" smtClean="0"/>
              <a:t>The goal of this work group is to identify regulatory impediments and make recommendations to streamline the reuse of reclaimed water.</a:t>
            </a:r>
          </a:p>
          <a:p>
            <a:pPr lvl="1"/>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Infrastructure/Retrofit</a:t>
            </a:r>
          </a:p>
          <a:p>
            <a:pPr lvl="1"/>
            <a:r>
              <a:rPr lang="en-US" dirty="0" smtClean="0"/>
              <a:t>The goal of this work group is to recommend measures that will facilitate the design, construction, operation and maintenance of new and retrofitted reclaimed and recycled water systems. </a:t>
            </a:r>
          </a:p>
          <a:p>
            <a:endParaRPr lang="en-US" dirty="0" smtClean="0"/>
          </a:p>
          <a:p>
            <a:r>
              <a:rPr lang="en-US" dirty="0" smtClean="0"/>
              <a:t>Conservation/Recycling/Efficiency/Energy Nexus</a:t>
            </a:r>
          </a:p>
          <a:p>
            <a:pPr lvl="1"/>
            <a:r>
              <a:rPr lang="en-US" dirty="0" smtClean="0"/>
              <a:t>The goal of this work group is to make recommendations regarding statutes, rules, policies, and strategies for increasing water conservation in the agricultural, industrial, and municipal sectors; increasing the recycling of water that is not considered reclaimed water; and reducing the water cost of energy and the energy cost of water. </a:t>
            </a:r>
          </a:p>
          <a:p>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Groups</a:t>
            </a:r>
            <a:endParaRPr lang="en-US" dirty="0"/>
          </a:p>
        </p:txBody>
      </p:sp>
      <p:sp>
        <p:nvSpPr>
          <p:cNvPr id="3" name="Content Placeholder 2"/>
          <p:cNvSpPr>
            <a:spLocks noGrp="1"/>
          </p:cNvSpPr>
          <p:nvPr>
            <p:ph idx="1"/>
          </p:nvPr>
        </p:nvSpPr>
        <p:spPr/>
        <p:txBody>
          <a:bodyPr/>
          <a:lstStyle/>
          <a:p>
            <a:r>
              <a:rPr lang="en-US" dirty="0" smtClean="0"/>
              <a:t>Economic Funding</a:t>
            </a:r>
          </a:p>
          <a:p>
            <a:pPr lvl="1"/>
            <a:r>
              <a:rPr lang="en-US" dirty="0" smtClean="0"/>
              <a:t>The goal of this work group is to make recommendations on incentives, approaches to funding, and other mechanisms that will accelerate the reuse of reclaimed and recycled waters</a:t>
            </a:r>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Arizona Efforts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Effluent Assessment</a:t>
            </a:r>
          </a:p>
          <a:p>
            <a:pPr lvl="1"/>
            <a:r>
              <a:rPr lang="en-US" dirty="0" smtClean="0"/>
              <a:t>Pima County</a:t>
            </a:r>
          </a:p>
          <a:p>
            <a:pPr lvl="1"/>
            <a:r>
              <a:rPr lang="en-US" dirty="0" smtClean="0"/>
              <a:t>Tucson Water</a:t>
            </a:r>
          </a:p>
          <a:p>
            <a:endParaRPr lang="en-US" dirty="0" smtClean="0"/>
          </a:p>
          <a:p>
            <a:r>
              <a:rPr lang="en-US" dirty="0" err="1" smtClean="0"/>
              <a:t>WateReuse</a:t>
            </a:r>
            <a:r>
              <a:rPr lang="en-US" dirty="0" smtClean="0"/>
              <a:t> AZ &amp; AZ Water Reuse Committee</a:t>
            </a:r>
          </a:p>
          <a:p>
            <a:pPr lvl="1"/>
            <a:r>
              <a:rPr lang="en-US" b="1" dirty="0" smtClean="0"/>
              <a:t>Annual Arizona Reclaimed Water </a:t>
            </a:r>
            <a:r>
              <a:rPr lang="en-US" b="1" dirty="0" smtClean="0"/>
              <a:t>Workshops</a:t>
            </a:r>
            <a:endParaRPr lang="en-US" dirty="0" smtClean="0"/>
          </a:p>
          <a:p>
            <a:pPr lvl="2"/>
            <a:r>
              <a:rPr lang="en-US" dirty="0" smtClean="0"/>
              <a:t>Flagstaff - November 3</a:t>
            </a:r>
            <a:r>
              <a:rPr lang="en-US" baseline="30000" dirty="0" smtClean="0"/>
              <a:t>rd</a:t>
            </a:r>
            <a:r>
              <a:rPr lang="en-US" dirty="0" smtClean="0"/>
              <a:t> </a:t>
            </a:r>
          </a:p>
          <a:p>
            <a:pPr lvl="2"/>
            <a:r>
              <a:rPr lang="en-US" dirty="0" smtClean="0"/>
              <a:t>Glendale – November 23</a:t>
            </a:r>
            <a:r>
              <a:rPr lang="en-US" baseline="30000" dirty="0" smtClean="0"/>
              <a:t>rd</a:t>
            </a:r>
            <a:endParaRPr lang="en-US" dirty="0" smtClean="0"/>
          </a:p>
          <a:p>
            <a:pPr lvl="2"/>
            <a:r>
              <a:rPr lang="en-US" dirty="0" smtClean="0"/>
              <a:t>Tucson – December 8</a:t>
            </a:r>
            <a:r>
              <a:rPr lang="en-US" baseline="30000" dirty="0" smtClean="0"/>
              <a:t>th</a:t>
            </a:r>
          </a:p>
          <a:p>
            <a:endParaRPr lang="en-US" dirty="0" smtClean="0"/>
          </a:p>
          <a:p>
            <a:r>
              <a:rPr lang="en-US" dirty="0" err="1" smtClean="0"/>
              <a:t>SNWA</a:t>
            </a:r>
            <a:r>
              <a:rPr lang="en-US" dirty="0" smtClean="0"/>
              <a:t>, Tucson Water, </a:t>
            </a:r>
            <a:r>
              <a:rPr lang="en-US" dirty="0" err="1" smtClean="0"/>
              <a:t>AMWUA</a:t>
            </a:r>
            <a:r>
              <a:rPr lang="en-US" dirty="0" smtClean="0"/>
              <a:t>, and many others</a:t>
            </a:r>
            <a:r>
              <a:rPr lang="en-US" dirty="0" smtClean="0"/>
              <a:t>!</a:t>
            </a:r>
          </a:p>
          <a:p>
            <a:endParaRPr lang="en-US" dirty="0" smtClean="0"/>
          </a:p>
          <a:p>
            <a:r>
              <a:rPr lang="en-US" dirty="0" smtClean="0"/>
              <a:t>Education and Outreach</a:t>
            </a:r>
            <a:endParaRPr lang="en-US" dirty="0" smtClean="0"/>
          </a:p>
          <a:p>
            <a:endParaRPr 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Potable Reuse</a:t>
            </a:r>
            <a:endParaRPr lang="en-US" dirty="0"/>
          </a:p>
        </p:txBody>
      </p:sp>
      <p:sp>
        <p:nvSpPr>
          <p:cNvPr id="3" name="Content Placeholder 2"/>
          <p:cNvSpPr>
            <a:spLocks noGrp="1"/>
          </p:cNvSpPr>
          <p:nvPr>
            <p:ph idx="1"/>
          </p:nvPr>
        </p:nvSpPr>
        <p:spPr/>
        <p:txBody>
          <a:bodyPr>
            <a:normAutofit lnSpcReduction="10000"/>
          </a:bodyPr>
          <a:lstStyle/>
          <a:p>
            <a:r>
              <a:rPr lang="en-US" dirty="0" smtClean="0"/>
              <a:t>Direct potable reuse is the introduction of recycled water directly into a potable water distribution system.  Criteria have yet to be developed or proposed for direct potable reuse in the U.S.</a:t>
            </a:r>
          </a:p>
          <a:p>
            <a:endParaRPr lang="en-US" dirty="0" smtClean="0"/>
          </a:p>
          <a:p>
            <a:r>
              <a:rPr lang="en-US" dirty="0" smtClean="0"/>
              <a:t>California Urban Water Agencies </a:t>
            </a:r>
          </a:p>
          <a:p>
            <a:r>
              <a:rPr lang="en-US" dirty="0" smtClean="0"/>
              <a:t>National Water Research Institute</a:t>
            </a:r>
          </a:p>
          <a:p>
            <a:r>
              <a:rPr lang="en-US" dirty="0" err="1" smtClean="0"/>
              <a:t>WateReuse</a:t>
            </a:r>
            <a:r>
              <a:rPr lang="en-US" dirty="0" smtClean="0"/>
              <a:t> Association California Section </a:t>
            </a:r>
          </a:p>
          <a:p>
            <a:endParaRPr lang="en-US" dirty="0" smtClean="0"/>
          </a:p>
          <a:p>
            <a:r>
              <a:rPr lang="en-US" dirty="0" smtClean="0"/>
              <a:t>Strategic plan</a:t>
            </a:r>
          </a:p>
          <a:p>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Potable Reuse Issues</a:t>
            </a:r>
            <a:endParaRPr lang="en-US" dirty="0"/>
          </a:p>
        </p:txBody>
      </p:sp>
      <p:sp>
        <p:nvSpPr>
          <p:cNvPr id="3" name="Content Placeholder 2"/>
          <p:cNvSpPr>
            <a:spLocks noGrp="1"/>
          </p:cNvSpPr>
          <p:nvPr>
            <p:ph sz="half" idx="1"/>
          </p:nvPr>
        </p:nvSpPr>
        <p:spPr>
          <a:xfrm>
            <a:off x="457200" y="1600200"/>
            <a:ext cx="3520440" cy="5105400"/>
          </a:xfrm>
        </p:spPr>
        <p:txBody>
          <a:bodyPr>
            <a:normAutofit fontScale="70000" lnSpcReduction="20000"/>
          </a:bodyPr>
          <a:lstStyle/>
          <a:p>
            <a:pPr lvl="0"/>
            <a:r>
              <a:rPr lang="en-US" dirty="0" smtClean="0"/>
              <a:t>Public acceptance.</a:t>
            </a:r>
          </a:p>
          <a:p>
            <a:pPr lvl="0"/>
            <a:endParaRPr lang="en-US" dirty="0" smtClean="0"/>
          </a:p>
          <a:p>
            <a:pPr lvl="0"/>
            <a:r>
              <a:rPr lang="en-US" dirty="0" smtClean="0"/>
              <a:t>Communication between agencies in the water supply chain and between agencies and the public/customers.</a:t>
            </a:r>
          </a:p>
          <a:p>
            <a:pPr lvl="0"/>
            <a:endParaRPr lang="en-US" dirty="0" smtClean="0"/>
          </a:p>
          <a:p>
            <a:pPr lvl="0"/>
            <a:r>
              <a:rPr lang="en-US" dirty="0" smtClean="0"/>
              <a:t>Microbial and chemical constituents of concern.</a:t>
            </a:r>
          </a:p>
          <a:p>
            <a:pPr lvl="0"/>
            <a:endParaRPr lang="en-US" dirty="0" smtClean="0"/>
          </a:p>
          <a:p>
            <a:pPr lvl="0"/>
            <a:r>
              <a:rPr lang="en-US" dirty="0" smtClean="0"/>
              <a:t>Effectiveness and reliability of treatment unit processes.</a:t>
            </a:r>
          </a:p>
          <a:p>
            <a:pPr lvl="0"/>
            <a:endParaRPr lang="en-US" dirty="0" smtClean="0"/>
          </a:p>
          <a:p>
            <a:pPr lvl="0"/>
            <a:r>
              <a:rPr lang="en-US" dirty="0" smtClean="0"/>
              <a:t>Multiple barriers of protection.</a:t>
            </a:r>
          </a:p>
          <a:p>
            <a:endParaRPr lang="en-US" dirty="0"/>
          </a:p>
        </p:txBody>
      </p:sp>
      <p:sp>
        <p:nvSpPr>
          <p:cNvPr id="4" name="Content Placeholder 3"/>
          <p:cNvSpPr>
            <a:spLocks noGrp="1"/>
          </p:cNvSpPr>
          <p:nvPr>
            <p:ph sz="half" idx="2"/>
          </p:nvPr>
        </p:nvSpPr>
        <p:spPr>
          <a:xfrm>
            <a:off x="4178808" y="1600200"/>
            <a:ext cx="3520440" cy="4876800"/>
          </a:xfrm>
        </p:spPr>
        <p:txBody>
          <a:bodyPr>
            <a:normAutofit fontScale="70000" lnSpcReduction="20000"/>
          </a:bodyPr>
          <a:lstStyle/>
          <a:p>
            <a:pPr lvl="0"/>
            <a:r>
              <a:rPr lang="en-US" dirty="0" smtClean="0"/>
              <a:t>Monitoring needs (treatment processes and product water).</a:t>
            </a:r>
          </a:p>
          <a:p>
            <a:pPr lvl="0"/>
            <a:endParaRPr lang="en-US" dirty="0" smtClean="0"/>
          </a:p>
          <a:p>
            <a:pPr lvl="0"/>
            <a:r>
              <a:rPr lang="en-US" dirty="0" smtClean="0"/>
              <a:t>Use of indicators/surrogates for both microbial and chemical constituents.</a:t>
            </a:r>
          </a:p>
          <a:p>
            <a:pPr lvl="0"/>
            <a:endParaRPr lang="en-US" dirty="0" smtClean="0"/>
          </a:p>
          <a:p>
            <a:pPr lvl="0"/>
            <a:r>
              <a:rPr lang="en-US" dirty="0" smtClean="0"/>
              <a:t>Redundancy in treatment.</a:t>
            </a:r>
          </a:p>
          <a:p>
            <a:pPr lvl="0"/>
            <a:endParaRPr lang="en-US" dirty="0" smtClean="0"/>
          </a:p>
          <a:p>
            <a:pPr lvl="0"/>
            <a:r>
              <a:rPr lang="en-US" dirty="0" smtClean="0"/>
              <a:t>Management and operational controls.</a:t>
            </a:r>
          </a:p>
          <a:p>
            <a:pPr lvl="0"/>
            <a:endParaRPr lang="en-US" dirty="0" smtClean="0"/>
          </a:p>
          <a:p>
            <a:pPr lvl="0"/>
            <a:r>
              <a:rPr lang="en-US" dirty="0" smtClean="0"/>
              <a:t>Permitting issues.</a:t>
            </a:r>
          </a:p>
          <a:p>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urple Pipe">
            <a:hlinkClick r:id="rId3"/>
          </p:cNvPr>
          <p:cNvPicPr>
            <a:picLocks noChangeAspect="1" noChangeArrowheads="1"/>
          </p:cNvPicPr>
          <p:nvPr/>
        </p:nvPicPr>
        <p:blipFill>
          <a:blip r:embed="rId4" cstate="print"/>
          <a:srcRect/>
          <a:stretch>
            <a:fillRect/>
          </a:stretch>
        </p:blipFill>
        <p:spPr bwMode="auto">
          <a:xfrm>
            <a:off x="4419600" y="152400"/>
            <a:ext cx="358140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 Placeholder 7"/>
          <p:cNvSpPr>
            <a:spLocks noGrp="1"/>
          </p:cNvSpPr>
          <p:nvPr>
            <p:ph type="body" sz="half" idx="1"/>
          </p:nvPr>
        </p:nvSpPr>
        <p:spPr>
          <a:xfrm>
            <a:off x="152400" y="76200"/>
            <a:ext cx="4267200" cy="3429000"/>
          </a:xfrm>
        </p:spPr>
        <p:txBody>
          <a:bodyPr>
            <a:normAutofit fontScale="77500" lnSpcReduction="20000"/>
          </a:bodyPr>
          <a:lstStyle/>
          <a:p>
            <a:r>
              <a:rPr lang="en-US" sz="3600" dirty="0" smtClean="0"/>
              <a:t>Acknowledgements</a:t>
            </a:r>
          </a:p>
          <a:p>
            <a:pPr lvl="1"/>
            <a:r>
              <a:rPr lang="en-US" sz="2700" dirty="0" smtClean="0"/>
              <a:t>Kristine Uhlman</a:t>
            </a:r>
          </a:p>
          <a:p>
            <a:pPr lvl="1"/>
            <a:r>
              <a:rPr lang="en-US" sz="2700" dirty="0" smtClean="0"/>
              <a:t>Susanna Eden</a:t>
            </a:r>
          </a:p>
          <a:p>
            <a:pPr lvl="1"/>
            <a:r>
              <a:rPr lang="en-US" sz="2700" dirty="0" smtClean="0"/>
              <a:t>Erin Westfall</a:t>
            </a:r>
          </a:p>
          <a:p>
            <a:pPr lvl="1"/>
            <a:r>
              <a:rPr lang="en-US" sz="2700" dirty="0" smtClean="0"/>
              <a:t>Shawn Newell</a:t>
            </a:r>
          </a:p>
          <a:p>
            <a:pPr lvl="1"/>
            <a:r>
              <a:rPr lang="en-US" sz="2700" dirty="0" smtClean="0"/>
              <a:t>Fred Solop</a:t>
            </a:r>
          </a:p>
          <a:p>
            <a:pPr lvl="1"/>
            <a:r>
              <a:rPr lang="en-US" sz="2700" dirty="0" smtClean="0"/>
              <a:t>Jelena Vukomanovic</a:t>
            </a:r>
          </a:p>
          <a:p>
            <a:pPr lvl="1"/>
            <a:r>
              <a:rPr lang="en-US" sz="2700" dirty="0" smtClean="0"/>
              <a:t>Terry Sprouse</a:t>
            </a:r>
          </a:p>
          <a:p>
            <a:pPr lvl="1"/>
            <a:r>
              <a:rPr lang="en-US" sz="2700" dirty="0" smtClean="0"/>
              <a:t>Meg White</a:t>
            </a:r>
          </a:p>
          <a:p>
            <a:pPr lvl="1"/>
            <a:r>
              <a:rPr lang="en-US" sz="2700" dirty="0" smtClean="0"/>
              <a:t>Juliet Stromberg</a:t>
            </a:r>
          </a:p>
          <a:p>
            <a:pPr lvl="1"/>
            <a:endParaRPr lang="en-US" dirty="0" smtClean="0"/>
          </a:p>
        </p:txBody>
      </p:sp>
      <p:pic>
        <p:nvPicPr>
          <p:cNvPr id="4" name="Content Placeholder 3"/>
          <p:cNvPicPr>
            <a:picLocks noGrp="1" noChangeAspect="1" noChangeArrowheads="1"/>
          </p:cNvPicPr>
          <p:nvPr>
            <p:ph sz="half" idx="2"/>
          </p:nvPr>
        </p:nvPicPr>
        <p:blipFill>
          <a:blip r:embed="rId5" cstate="print"/>
          <a:stretch>
            <a:fillRect/>
          </a:stretch>
        </p:blipFill>
        <p:spPr>
          <a:xfrm>
            <a:off x="152400" y="3530228"/>
            <a:ext cx="3505200" cy="31689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 Placeholder 7"/>
          <p:cNvSpPr txBox="1">
            <a:spLocks/>
          </p:cNvSpPr>
          <p:nvPr/>
        </p:nvSpPr>
        <p:spPr>
          <a:xfrm>
            <a:off x="4114800" y="3048000"/>
            <a:ext cx="4038600" cy="3657600"/>
          </a:xfrm>
          <a:prstGeom prst="rect">
            <a:avLst/>
          </a:prstGeom>
        </p:spPr>
        <p:txBody>
          <a:bodyPr vert="horz">
            <a:normAutofit fontScale="92500" lnSpcReduction="20000"/>
          </a:bodyPr>
          <a:lstStyle/>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rPr>
              <a:t>Arizona Water Institute (AWI)</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endPar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rPr>
              <a:t>ADEQ, ADWR, and participating</a:t>
            </a:r>
            <a:r>
              <a:rPr kumimoji="0" lang="en-US" sz="2300" b="0" i="0" u="none" strike="noStrike" kern="1200" cap="none" spc="0" normalizeH="0" noProof="0" dirty="0" smtClean="0">
                <a:ln>
                  <a:noFill/>
                </a:ln>
                <a:solidFill>
                  <a:schemeClr val="tx1">
                    <a:tint val="85000"/>
                  </a:schemeClr>
                </a:solidFill>
                <a:effectLst/>
                <a:uLnTx/>
                <a:uFillTx/>
                <a:latin typeface="+mn-lt"/>
                <a:ea typeface="+mn-ea"/>
                <a:cs typeface="+mn-cs"/>
              </a:rPr>
              <a:t> utilities</a:t>
            </a:r>
            <a:endPar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endPar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rPr>
              <a:t>Water Sustainability Program (WSP)</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endPar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endParaRP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rPr>
              <a:t>UA</a:t>
            </a:r>
            <a:r>
              <a:rPr kumimoji="0" lang="en-US" sz="2300" b="0" i="0" u="none" strike="noStrike" kern="1200" cap="none" spc="0" normalizeH="0" noProof="0" dirty="0" smtClean="0">
                <a:ln>
                  <a:noFill/>
                </a:ln>
                <a:solidFill>
                  <a:schemeClr val="tx1">
                    <a:tint val="85000"/>
                  </a:schemeClr>
                </a:solidFill>
                <a:effectLst/>
                <a:uLnTx/>
                <a:uFillTx/>
                <a:latin typeface="+mn-lt"/>
                <a:ea typeface="+mn-ea"/>
                <a:cs typeface="+mn-cs"/>
              </a:rPr>
              <a:t> – Water Environment and Technology Center (WET)</a:t>
            </a:r>
            <a:endParaRPr kumimoji="0" lang="en-US" sz="2300" b="0" i="0" u="none" strike="noStrike" kern="1200" cap="none" spc="0" normalizeH="0" baseline="0" noProof="0" dirty="0" smtClean="0">
              <a:ln>
                <a:noFill/>
              </a:ln>
              <a:solidFill>
                <a:schemeClr val="tx1">
                  <a:tint val="8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fontScale="90000"/>
          </a:bodyPr>
          <a:lstStyle/>
          <a:p>
            <a:r>
              <a:rPr lang="en-US" sz="4000"/>
              <a:t>How do we combat </a:t>
            </a:r>
            <a:br>
              <a:rPr lang="en-US" sz="4000"/>
            </a:br>
            <a:r>
              <a:rPr lang="en-US" sz="4000"/>
              <a:t>these concerns?</a:t>
            </a:r>
          </a:p>
        </p:txBody>
      </p:sp>
      <p:sp>
        <p:nvSpPr>
          <p:cNvPr id="252931" name="Rectangle 3"/>
          <p:cNvSpPr>
            <a:spLocks noGrp="1" noChangeArrowheads="1"/>
          </p:cNvSpPr>
          <p:nvPr>
            <p:ph idx="1"/>
          </p:nvPr>
        </p:nvSpPr>
        <p:spPr/>
        <p:txBody>
          <a:bodyPr/>
          <a:lstStyle/>
          <a:p>
            <a:r>
              <a:rPr lang="en-US" sz="2800" dirty="0" smtClean="0"/>
              <a:t>Waste </a:t>
            </a:r>
            <a:r>
              <a:rPr lang="en-US" sz="2800" dirty="0"/>
              <a:t>Water Treatment Facilities treat water to extremely high standards</a:t>
            </a:r>
          </a:p>
          <a:p>
            <a:endParaRPr lang="en-US" sz="2800" dirty="0"/>
          </a:p>
          <a:p>
            <a:r>
              <a:rPr lang="en-US" sz="2800" dirty="0" smtClean="0"/>
              <a:t>The majority of Recycled water produced in Arizona is considered A+ grade quality</a:t>
            </a:r>
          </a:p>
          <a:p>
            <a:endParaRPr lang="en-US" sz="2800" dirty="0" smtClean="0"/>
          </a:p>
          <a:p>
            <a:r>
              <a:rPr lang="en-US" sz="2800" dirty="0" smtClean="0"/>
              <a:t>Regulation and Permitting</a:t>
            </a:r>
            <a:endParaRPr lang="en-US" sz="2800" dirty="0"/>
          </a:p>
          <a:p>
            <a:endParaRPr lang="en-US" sz="2800" dirty="0" smtClean="0"/>
          </a:p>
          <a:p>
            <a:r>
              <a:rPr lang="en-US" sz="2800" dirty="0" smtClean="0"/>
              <a:t>Education</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Statement of Need</a:t>
            </a:r>
          </a:p>
        </p:txBody>
      </p:sp>
      <p:sp>
        <p:nvSpPr>
          <p:cNvPr id="28675" name="Rectangle 3"/>
          <p:cNvSpPr>
            <a:spLocks noGrp="1" noChangeArrowheads="1"/>
          </p:cNvSpPr>
          <p:nvPr>
            <p:ph type="body" idx="1"/>
          </p:nvPr>
        </p:nvSpPr>
        <p:spPr/>
        <p:txBody>
          <a:bodyPr>
            <a:normAutofit/>
          </a:bodyPr>
          <a:lstStyle/>
          <a:p>
            <a:pPr>
              <a:lnSpc>
                <a:spcPct val="90000"/>
              </a:lnSpc>
            </a:pPr>
            <a:endParaRPr lang="en-US" sz="2000" dirty="0" smtClean="0"/>
          </a:p>
          <a:p>
            <a:pPr>
              <a:lnSpc>
                <a:spcPct val="90000"/>
              </a:lnSpc>
            </a:pPr>
            <a:r>
              <a:rPr lang="en-US" sz="2000" dirty="0" smtClean="0"/>
              <a:t>Currently</a:t>
            </a:r>
            <a:r>
              <a:rPr lang="en-US" sz="2000" dirty="0"/>
              <a:t>, there is a critical need to assess effluent generation and reuse in Arizona, both statewide and on a regional basis as well as </a:t>
            </a:r>
            <a:r>
              <a:rPr lang="en-US" sz="2000" b="1" dirty="0"/>
              <a:t>public perception </a:t>
            </a:r>
            <a:r>
              <a:rPr lang="en-US" sz="2000" dirty="0"/>
              <a:t>regarding this vital resource.</a:t>
            </a:r>
          </a:p>
          <a:p>
            <a:pPr>
              <a:lnSpc>
                <a:spcPct val="90000"/>
              </a:lnSpc>
            </a:pPr>
            <a:endParaRPr lang="en-US" sz="2000" dirty="0" smtClean="0"/>
          </a:p>
          <a:p>
            <a:pPr>
              <a:lnSpc>
                <a:spcPct val="90000"/>
              </a:lnSpc>
            </a:pPr>
            <a:r>
              <a:rPr lang="en-US" sz="2000" dirty="0" smtClean="0"/>
              <a:t>Identify public and industry perceptions regarding wastewater reuse and how these may affect current and future utilization of the resource </a:t>
            </a:r>
          </a:p>
          <a:p>
            <a:pPr>
              <a:lnSpc>
                <a:spcPct val="90000"/>
              </a:lnSpc>
              <a:buNone/>
            </a:pPr>
            <a:endParaRPr lang="en-US" sz="2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endParaRPr lang="en-US"/>
          </a:p>
        </p:txBody>
      </p:sp>
      <p:sp>
        <p:nvSpPr>
          <p:cNvPr id="169987" name="Rectangle 3"/>
          <p:cNvSpPr>
            <a:spLocks noGrp="1" noChangeArrowheads="1"/>
          </p:cNvSpPr>
          <p:nvPr>
            <p:ph type="body" idx="1"/>
          </p:nvPr>
        </p:nvSpPr>
        <p:spPr>
          <a:xfrm>
            <a:off x="457200" y="1600200"/>
            <a:ext cx="7239000" cy="4846320"/>
          </a:xfrm>
        </p:spPr>
        <p:txBody>
          <a:bodyPr/>
          <a:lstStyle/>
          <a:p>
            <a:r>
              <a:rPr lang="en-US"/>
              <a:t>The Social Research Laboratory at Northern Arizona University surveyed 400 randomly-selected Arizona adults by telephone between September 27 and October 2, 2008. </a:t>
            </a:r>
          </a:p>
          <a:p>
            <a:endParaRPr lang="en-US"/>
          </a:p>
          <a:p>
            <a:r>
              <a:rPr lang="en-US"/>
              <a:t>Survey results are subject to a margin of error of +/- 4.9 percent.</a:t>
            </a:r>
          </a:p>
        </p:txBody>
      </p:sp>
      <p:pic>
        <p:nvPicPr>
          <p:cNvPr id="169988" name="Picture 4" descr="nau srl"/>
          <p:cNvPicPr>
            <a:picLocks noChangeAspect="1" noChangeArrowheads="1"/>
          </p:cNvPicPr>
          <p:nvPr/>
        </p:nvPicPr>
        <p:blipFill>
          <a:blip r:embed="rId3" cstate="print"/>
          <a:srcRect/>
          <a:stretch>
            <a:fillRect/>
          </a:stretch>
        </p:blipFill>
        <p:spPr bwMode="auto">
          <a:xfrm>
            <a:off x="2209800" y="533400"/>
            <a:ext cx="3703638" cy="800100"/>
          </a:xfrm>
          <a:prstGeom prst="rect">
            <a:avLst/>
          </a:prstGeom>
          <a:noFill/>
          <a:ln w="9525">
            <a:noFill/>
            <a:miter lim="800000"/>
            <a:headEnd/>
            <a:tailEnd/>
          </a:ln>
        </p:spPr>
      </p:pic>
      <p:pic>
        <p:nvPicPr>
          <p:cNvPr id="5" name="Picture 8" descr="UA-std-RGB"/>
          <p:cNvPicPr>
            <a:picLocks noChangeAspect="1" noChangeArrowheads="1"/>
          </p:cNvPicPr>
          <p:nvPr/>
        </p:nvPicPr>
        <p:blipFill>
          <a:blip r:embed="rId4" cstate="print"/>
          <a:srcRect/>
          <a:stretch>
            <a:fillRect/>
          </a:stretch>
        </p:blipFill>
        <p:spPr bwMode="auto">
          <a:xfrm>
            <a:off x="2362200" y="5105400"/>
            <a:ext cx="3414998" cy="76985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n-US" sz="4000"/>
              <a:t>Statewide Public Perception Survey</a:t>
            </a:r>
          </a:p>
        </p:txBody>
      </p:sp>
      <p:sp>
        <p:nvSpPr>
          <p:cNvPr id="119811" name="Rectangle 3"/>
          <p:cNvSpPr>
            <a:spLocks noGrp="1" noChangeArrowheads="1"/>
          </p:cNvSpPr>
          <p:nvPr>
            <p:ph type="body" idx="1"/>
          </p:nvPr>
        </p:nvSpPr>
        <p:spPr>
          <a:xfrm>
            <a:off x="457200" y="1600200"/>
            <a:ext cx="7696200" cy="4953000"/>
          </a:xfrm>
        </p:spPr>
        <p:txBody>
          <a:bodyPr/>
          <a:lstStyle/>
          <a:p>
            <a:pPr>
              <a:lnSpc>
                <a:spcPct val="90000"/>
              </a:lnSpc>
            </a:pPr>
            <a:r>
              <a:rPr lang="en-US" sz="2800" dirty="0"/>
              <a:t>Perception of Terms</a:t>
            </a:r>
          </a:p>
          <a:p>
            <a:pPr>
              <a:lnSpc>
                <a:spcPct val="90000"/>
              </a:lnSpc>
            </a:pPr>
            <a:endParaRPr lang="en-US" sz="2800" dirty="0"/>
          </a:p>
          <a:p>
            <a:pPr>
              <a:lnSpc>
                <a:spcPct val="90000"/>
              </a:lnSpc>
            </a:pPr>
            <a:r>
              <a:rPr lang="en-US" sz="2800" dirty="0"/>
              <a:t>Support for Potential Uses of Reclaimed Water</a:t>
            </a:r>
          </a:p>
          <a:p>
            <a:pPr>
              <a:lnSpc>
                <a:spcPct val="90000"/>
              </a:lnSpc>
            </a:pPr>
            <a:endParaRPr lang="en-US" sz="2800" dirty="0"/>
          </a:p>
          <a:p>
            <a:pPr>
              <a:lnSpc>
                <a:spcPct val="90000"/>
              </a:lnSpc>
            </a:pPr>
            <a:r>
              <a:rPr lang="en-US" sz="2800" dirty="0"/>
              <a:t>Concerns about Using Reclaimed Water</a:t>
            </a:r>
          </a:p>
          <a:p>
            <a:pPr>
              <a:lnSpc>
                <a:spcPct val="90000"/>
              </a:lnSpc>
            </a:pPr>
            <a:endParaRPr lang="en-US" sz="2800" dirty="0"/>
          </a:p>
          <a:p>
            <a:pPr>
              <a:lnSpc>
                <a:spcPct val="90000"/>
              </a:lnSpc>
            </a:pPr>
            <a:r>
              <a:rPr lang="en-US" sz="2800" dirty="0"/>
              <a:t>Support of Implementation Strategies</a:t>
            </a:r>
          </a:p>
          <a:p>
            <a:pPr>
              <a:lnSpc>
                <a:spcPct val="90000"/>
              </a:lnSpc>
            </a:pPr>
            <a:endParaRPr lang="en-US" sz="2800" dirty="0"/>
          </a:p>
          <a:p>
            <a:pPr>
              <a:lnSpc>
                <a:spcPct val="90000"/>
              </a:lnSpc>
            </a:pPr>
            <a:r>
              <a:rPr lang="en-US" sz="2800" dirty="0"/>
              <a:t>“What would reduce your concerns about reclaimed water?”</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Terminology</a:t>
            </a:r>
          </a:p>
        </p:txBody>
      </p:sp>
      <p:sp>
        <p:nvSpPr>
          <p:cNvPr id="132099" name="Rectangle 3"/>
          <p:cNvSpPr>
            <a:spLocks noGrp="1" noChangeArrowheads="1"/>
          </p:cNvSpPr>
          <p:nvPr>
            <p:ph type="body" idx="1"/>
          </p:nvPr>
        </p:nvSpPr>
        <p:spPr>
          <a:xfrm>
            <a:off x="457200" y="1600200"/>
            <a:ext cx="8229600" cy="4953000"/>
          </a:xfrm>
        </p:spPr>
        <p:txBody>
          <a:bodyPr/>
          <a:lstStyle/>
          <a:p>
            <a:pPr>
              <a:lnSpc>
                <a:spcPct val="90000"/>
              </a:lnSpc>
            </a:pPr>
            <a:r>
              <a:rPr lang="en-US" sz="2800" dirty="0"/>
              <a:t>Positive</a:t>
            </a:r>
          </a:p>
          <a:p>
            <a:pPr lvl="1">
              <a:lnSpc>
                <a:spcPct val="90000"/>
              </a:lnSpc>
            </a:pPr>
            <a:r>
              <a:rPr lang="en-US" sz="2400" dirty="0"/>
              <a:t>“water re-use”</a:t>
            </a:r>
          </a:p>
          <a:p>
            <a:pPr lvl="1">
              <a:lnSpc>
                <a:spcPct val="90000"/>
              </a:lnSpc>
            </a:pPr>
            <a:r>
              <a:rPr lang="en-US" sz="2400" dirty="0">
                <a:solidFill>
                  <a:schemeClr val="accent2">
                    <a:lumMod val="75000"/>
                  </a:schemeClr>
                </a:solidFill>
              </a:rPr>
              <a:t>“recycled water”</a:t>
            </a:r>
          </a:p>
          <a:p>
            <a:pPr lvl="1">
              <a:lnSpc>
                <a:spcPct val="90000"/>
              </a:lnSpc>
            </a:pPr>
            <a:r>
              <a:rPr lang="en-US" sz="2400" dirty="0"/>
              <a:t>“re-purified water”</a:t>
            </a:r>
          </a:p>
          <a:p>
            <a:pPr lvl="1">
              <a:lnSpc>
                <a:spcPct val="90000"/>
              </a:lnSpc>
            </a:pPr>
            <a:r>
              <a:rPr lang="en-US" sz="2400" dirty="0"/>
              <a:t>“reclaimed water” </a:t>
            </a:r>
          </a:p>
          <a:p>
            <a:pPr>
              <a:lnSpc>
                <a:spcPct val="90000"/>
              </a:lnSpc>
            </a:pPr>
            <a:endParaRPr lang="en-US" sz="2800" dirty="0"/>
          </a:p>
          <a:p>
            <a:pPr>
              <a:lnSpc>
                <a:spcPct val="90000"/>
              </a:lnSpc>
            </a:pPr>
            <a:r>
              <a:rPr lang="en-US" sz="2800" dirty="0"/>
              <a:t>Negative</a:t>
            </a:r>
          </a:p>
          <a:p>
            <a:pPr lvl="1">
              <a:lnSpc>
                <a:spcPct val="90000"/>
              </a:lnSpc>
            </a:pPr>
            <a:r>
              <a:rPr lang="en-US" sz="2400" dirty="0"/>
              <a:t>“effluent”</a:t>
            </a:r>
          </a:p>
          <a:p>
            <a:pPr lvl="1">
              <a:lnSpc>
                <a:spcPct val="90000"/>
              </a:lnSpc>
            </a:pPr>
            <a:r>
              <a:rPr lang="en-US" sz="2400" dirty="0"/>
              <a:t>“tertiary treated wastewater”</a:t>
            </a:r>
          </a:p>
          <a:p>
            <a:pPr lvl="1">
              <a:lnSpc>
                <a:spcPct val="90000"/>
              </a:lnSpc>
            </a:pPr>
            <a:r>
              <a:rPr lang="en-US" sz="2400" dirty="0"/>
              <a:t>“wastewater”</a:t>
            </a:r>
          </a:p>
          <a:p>
            <a:pPr lvl="1">
              <a:lnSpc>
                <a:spcPct val="90000"/>
              </a:lnSpc>
            </a:pPr>
            <a:r>
              <a:rPr lang="en-US" sz="2400" dirty="0">
                <a:solidFill>
                  <a:srgbClr val="A50021"/>
                </a:solidFill>
              </a:rPr>
              <a:t>“toilet to tap”</a:t>
            </a:r>
          </a:p>
        </p:txBody>
      </p:sp>
      <p:pic>
        <p:nvPicPr>
          <p:cNvPr id="4" name="Picture 4"/>
          <p:cNvPicPr>
            <a:picLocks noChangeAspect="1" noChangeArrowheads="1"/>
          </p:cNvPicPr>
          <p:nvPr/>
        </p:nvPicPr>
        <p:blipFill>
          <a:blip r:embed="rId3" cstate="print"/>
          <a:srcRect/>
          <a:stretch>
            <a:fillRect/>
          </a:stretch>
        </p:blipFill>
        <p:spPr bwMode="auto">
          <a:xfrm>
            <a:off x="4876800" y="2132012"/>
            <a:ext cx="2362200" cy="21351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7" name="Object 4"/>
          <p:cNvGraphicFramePr>
            <a:graphicFrameLocks noChangeAspect="1"/>
          </p:cNvGraphicFramePr>
          <p:nvPr/>
        </p:nvGraphicFramePr>
        <p:xfrm>
          <a:off x="0" y="457200"/>
          <a:ext cx="8763000" cy="6276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1498</Words>
  <Application>Microsoft Office PowerPoint</Application>
  <PresentationFormat>On-screen Show (4:3)</PresentationFormat>
  <Paragraphs>309</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1_Default Design</vt:lpstr>
      <vt:lpstr>2_Default Design</vt:lpstr>
      <vt:lpstr>Opulent</vt:lpstr>
      <vt:lpstr>Survey of Public Perceptions Regarding Water Reuse in AZ: Challenges and Opportunities</vt:lpstr>
      <vt:lpstr>Challenges for optimization of water Reuse</vt:lpstr>
      <vt:lpstr>Reclaimed Water Quality Concerns</vt:lpstr>
      <vt:lpstr>How do we combat  these concerns?</vt:lpstr>
      <vt:lpstr>Statement of Need</vt:lpstr>
      <vt:lpstr>Slide 6</vt:lpstr>
      <vt:lpstr>Statewide Public Perception Survey</vt:lpstr>
      <vt:lpstr>Terminology</vt:lpstr>
      <vt:lpstr>Slide 9</vt:lpstr>
      <vt:lpstr>Potential Use</vt:lpstr>
      <vt:lpstr>Potential Use cont…</vt:lpstr>
      <vt:lpstr>Slide 12</vt:lpstr>
      <vt:lpstr>Implementation Strategies</vt:lpstr>
      <vt:lpstr>Slide 14</vt:lpstr>
      <vt:lpstr>Mandatory Use</vt:lpstr>
      <vt:lpstr>How important is it to you that your community uses reclaimed water to help meet its water needs?  </vt:lpstr>
      <vt:lpstr>“Other” Open-ended responses: </vt:lpstr>
      <vt:lpstr>“Where do you receive most of your information about reclaimed water?”</vt:lpstr>
      <vt:lpstr>“What else would reduce your concerns about reclaimed water?”</vt:lpstr>
      <vt:lpstr>“What else would reduce your concerns about reclaimed water?” cont.</vt:lpstr>
      <vt:lpstr>Concerns</vt:lpstr>
      <vt:lpstr>Slide 22</vt:lpstr>
      <vt:lpstr>Tools to Implement Change</vt:lpstr>
      <vt:lpstr>Slide 24</vt:lpstr>
      <vt:lpstr>Slide 25</vt:lpstr>
      <vt:lpstr>Risk and Trust</vt:lpstr>
      <vt:lpstr>Slide 27</vt:lpstr>
      <vt:lpstr>Challenges for Reuse in Arizona</vt:lpstr>
      <vt:lpstr>Principles for undertaking water resource planning initiatives:</vt:lpstr>
      <vt:lpstr>Future Vision for Successful Water Management</vt:lpstr>
      <vt:lpstr>Blue Ribbon Panel ON water Sustainability</vt:lpstr>
      <vt:lpstr>Working Groups</vt:lpstr>
      <vt:lpstr>Working Groups</vt:lpstr>
      <vt:lpstr>Working Groups</vt:lpstr>
      <vt:lpstr>Additional Arizona Efforts</vt:lpstr>
      <vt:lpstr>Direct Potable Reuse</vt:lpstr>
      <vt:lpstr>Direct Potable Reuse Issues</vt:lpstr>
      <vt:lpstr>Slide 38</vt:lpstr>
    </vt:vector>
  </TitlesOfParts>
  <Company>Univ Arizona Maricopa Ag Ctr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Seasonal Reclaimed Water Quality; an Assessment of Nutrient, Chemical, and Biological Variability </dc:title>
  <dc:creator>Channah Rock</dc:creator>
  <cp:lastModifiedBy>Channah Rock</cp:lastModifiedBy>
  <cp:revision>138</cp:revision>
  <cp:lastPrinted>2009-08-20T00:39:17Z</cp:lastPrinted>
  <dcterms:created xsi:type="dcterms:W3CDTF">2008-05-05T18:06:15Z</dcterms:created>
  <dcterms:modified xsi:type="dcterms:W3CDTF">2011-06-28T17:06:46Z</dcterms:modified>
</cp:coreProperties>
</file>