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tags/tag4.xml" ContentType="application/vnd.openxmlformats-officedocument.presentationml.tags+xml"/>
  <Override PartName="/ppt/notesSlides/notesSlide6.xml" ContentType="application/vnd.openxmlformats-officedocument.presentationml.notesSlide+xml"/>
  <Override PartName="/ppt/tags/tag5.xml" ContentType="application/vnd.openxmlformats-officedocument.presentationml.tags+xml"/>
  <Override PartName="/ppt/notesSlides/notesSlide7.xml" ContentType="application/vnd.openxmlformats-officedocument.presentationml.notesSlide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9" r:id="rId3"/>
    <p:sldId id="260" r:id="rId4"/>
    <p:sldId id="261" r:id="rId5"/>
    <p:sldId id="262" r:id="rId6"/>
    <p:sldId id="264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51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00F4E0-1695-4C90-9D7D-110C6D1A286A}" type="datetimeFigureOut">
              <a:rPr lang="en-US" smtClean="0"/>
              <a:t>6/15/2015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42BFA3-9731-4927-98F2-71977DE422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684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2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4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3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4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6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5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7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42BFA3-9731-4927-98F2-71977DE4228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1600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42BFA3-9731-4927-98F2-71977DE42288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2075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42BFA3-9731-4927-98F2-71977DE42288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32318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42BFA3-9731-4927-98F2-71977DE4228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2803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42BFA3-9731-4927-98F2-71977DE4228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1183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42BFA3-9731-4927-98F2-71977DE4228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1793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42BFA3-9731-4927-98F2-71977DE4228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8774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53E1-584C-4881-BA16-C834B897933B}" type="datetimeFigureOut">
              <a:rPr lang="en-US" smtClean="0"/>
              <a:t>6/15/2015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BF4-888E-42E0-8078-C2A8CD51E2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463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53E1-584C-4881-BA16-C834B897933B}" type="datetimeFigureOut">
              <a:rPr lang="en-US" smtClean="0"/>
              <a:t>6/15/2015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BF4-888E-42E0-8078-C2A8CD51E2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318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53E1-584C-4881-BA16-C834B897933B}" type="datetimeFigureOut">
              <a:rPr lang="en-US" smtClean="0"/>
              <a:t>6/15/2015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BF4-888E-42E0-8078-C2A8CD51E2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079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53E1-584C-4881-BA16-C834B897933B}" type="datetimeFigureOut">
              <a:rPr lang="en-US" smtClean="0"/>
              <a:t>6/15/2015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BF4-888E-42E0-8078-C2A8CD51E2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479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53E1-584C-4881-BA16-C834B897933B}" type="datetimeFigureOut">
              <a:rPr lang="en-US" smtClean="0"/>
              <a:t>6/15/2015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BF4-888E-42E0-8078-C2A8CD51E2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187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53E1-584C-4881-BA16-C834B897933B}" type="datetimeFigureOut">
              <a:rPr lang="en-US" smtClean="0"/>
              <a:t>6/15/2015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BF4-888E-42E0-8078-C2A8CD51E2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679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53E1-584C-4881-BA16-C834B897933B}" type="datetimeFigureOut">
              <a:rPr lang="en-US" smtClean="0"/>
              <a:t>6/15/2015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BF4-888E-42E0-8078-C2A8CD51E2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264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53E1-584C-4881-BA16-C834B897933B}" type="datetimeFigureOut">
              <a:rPr lang="en-US" smtClean="0"/>
              <a:t>6/15/2015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BF4-888E-42E0-8078-C2A8CD51E2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180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53E1-584C-4881-BA16-C834B897933B}" type="datetimeFigureOut">
              <a:rPr lang="en-US" smtClean="0"/>
              <a:t>6/15/2015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BF4-888E-42E0-8078-C2A8CD51E2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061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53E1-584C-4881-BA16-C834B897933B}" type="datetimeFigureOut">
              <a:rPr lang="en-US" smtClean="0"/>
              <a:t>6/15/2015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BF4-888E-42E0-8078-C2A8CD51E2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385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53E1-584C-4881-BA16-C834B897933B}" type="datetimeFigureOut">
              <a:rPr lang="en-US" smtClean="0"/>
              <a:t>6/15/2015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BF4-888E-42E0-8078-C2A8CD51E2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01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A753E1-584C-4881-BA16-C834B897933B}" type="datetimeFigureOut">
              <a:rPr lang="en-US" smtClean="0"/>
              <a:t>6/15/2015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ACBF4-888E-42E0-8078-C2A8CD51E2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395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238695"/>
            <a:ext cx="12191999" cy="982177"/>
          </a:xfrm>
        </p:spPr>
        <p:txBody>
          <a:bodyPr>
            <a:noAutofit/>
          </a:bodyPr>
          <a:lstStyle/>
          <a:p>
            <a:pPr algn="l"/>
            <a:r>
              <a:rPr lang="en-US" sz="7200" b="1" dirty="0" smtClean="0"/>
              <a:t>Which salsa is most sustainable?</a:t>
            </a:r>
            <a:endParaRPr lang="en-US" sz="7200" b="1" dirty="0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5992813"/>
            <a:ext cx="12191999" cy="865187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418302" y="6184344"/>
            <a:ext cx="7355393" cy="482123"/>
            <a:chOff x="2698970" y="6184344"/>
            <a:chExt cx="7355393" cy="482123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8970" y="6184344"/>
              <a:ext cx="2284694" cy="4821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5310905" y="6244446"/>
              <a:ext cx="4743458" cy="3619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</a:rPr>
                <a:t>National Sustainability Teachers’ Academy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-1" y="1564606"/>
            <a:ext cx="5030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accent1"/>
                </a:solidFill>
              </a:rPr>
              <a:t>Choosing Sustainability</a:t>
            </a:r>
            <a:endParaRPr lang="en-US" sz="36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01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5992813"/>
            <a:ext cx="12191999" cy="865187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418302" y="6184344"/>
            <a:ext cx="7355393" cy="482123"/>
            <a:chOff x="2698970" y="6184344"/>
            <a:chExt cx="7355393" cy="482123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8970" y="6184344"/>
              <a:ext cx="2284694" cy="4821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5310905" y="6244446"/>
              <a:ext cx="4743458" cy="3619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b="1" dirty="0" smtClean="0">
                  <a:solidFill>
                    <a:srgbClr val="FFFFFF"/>
                  </a:solidFill>
                  <a:latin typeface="Arial" panose="020B0604020202020204" pitchFamily="34" charset="0"/>
                </a:rPr>
                <a:t>National Sustainability Teachers’ Academy</a:t>
              </a:r>
              <a:endParaRPr lang="en-US" altLang="en-US" dirty="0" smtClean="0">
                <a:solidFill>
                  <a:prstClr val="black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2336041" y="1252369"/>
            <a:ext cx="7519916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prstClr val="black"/>
                </a:solidFill>
              </a:rPr>
              <a:t>How do we know if a product is</a:t>
            </a:r>
          </a:p>
          <a:p>
            <a:pPr algn="ctr"/>
            <a:r>
              <a:rPr lang="en-US" sz="8000" dirty="0" smtClean="0">
                <a:solidFill>
                  <a:srgbClr val="5B9BD5"/>
                </a:solidFill>
              </a:rPr>
              <a:t>Sustainable?</a:t>
            </a:r>
          </a:p>
        </p:txBody>
      </p:sp>
    </p:spTree>
    <p:extLst>
      <p:ext uri="{BB962C8B-B14F-4D97-AF65-F5344CB8AC3E}">
        <p14:creationId xmlns:p14="http://schemas.microsoft.com/office/powerpoint/2010/main" val="39142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5992813"/>
            <a:ext cx="12191999" cy="865187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418302" y="6184344"/>
            <a:ext cx="7355393" cy="482123"/>
            <a:chOff x="2698970" y="6184344"/>
            <a:chExt cx="7355393" cy="482123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8970" y="6184344"/>
              <a:ext cx="2284694" cy="4821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5310905" y="6244446"/>
              <a:ext cx="4743458" cy="3619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b="1" dirty="0" smtClean="0">
                  <a:solidFill>
                    <a:srgbClr val="FFFFFF"/>
                  </a:solidFill>
                  <a:latin typeface="Arial" panose="020B0604020202020204" pitchFamily="34" charset="0"/>
                </a:rPr>
                <a:t>National Sustainability Teachers’ Academy</a:t>
              </a:r>
              <a:endParaRPr lang="en-US" altLang="en-US" dirty="0" smtClean="0">
                <a:solidFill>
                  <a:prstClr val="black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30458" y="2224683"/>
            <a:ext cx="477568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A product is </a:t>
            </a:r>
            <a:r>
              <a:rPr lang="en-US" sz="3600" dirty="0" smtClean="0">
                <a:solidFill>
                  <a:schemeClr val="accent2"/>
                </a:solidFill>
              </a:rPr>
              <a:t>sustainable</a:t>
            </a:r>
            <a:r>
              <a:rPr lang="en-US" sz="3600" dirty="0" smtClean="0"/>
              <a:t> when it promotes all Three Pillars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3231" y="60102"/>
            <a:ext cx="6086452" cy="5932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763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5992813"/>
            <a:ext cx="12191999" cy="865187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418302" y="6184344"/>
            <a:ext cx="7355393" cy="482123"/>
            <a:chOff x="2698970" y="6184344"/>
            <a:chExt cx="7355393" cy="482123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8970" y="6184344"/>
              <a:ext cx="2284694" cy="4821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5310905" y="6244446"/>
              <a:ext cx="4743458" cy="3619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</a:rPr>
                <a:t>National Sustainability Teachers’ Academy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1052" name="Left Brace 1051"/>
          <p:cNvSpPr/>
          <p:nvPr/>
        </p:nvSpPr>
        <p:spPr>
          <a:xfrm>
            <a:off x="772998" y="1962528"/>
            <a:ext cx="395926" cy="303971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4" name="TextBox 1053"/>
          <p:cNvSpPr txBox="1"/>
          <p:nvPr/>
        </p:nvSpPr>
        <p:spPr>
          <a:xfrm>
            <a:off x="5390185" y="3285043"/>
            <a:ext cx="61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High</a:t>
            </a:r>
            <a:endParaRPr lang="en-US" dirty="0"/>
          </a:p>
        </p:txBody>
      </p:sp>
      <p:sp>
        <p:nvSpPr>
          <p:cNvPr id="1055" name="Right Brace 1054"/>
          <p:cNvSpPr/>
          <p:nvPr/>
        </p:nvSpPr>
        <p:spPr>
          <a:xfrm>
            <a:off x="4901635" y="1948934"/>
            <a:ext cx="481070" cy="304155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TextBox 81"/>
          <p:cNvSpPr txBox="1"/>
          <p:nvPr/>
        </p:nvSpPr>
        <p:spPr>
          <a:xfrm>
            <a:off x="214240" y="3285043"/>
            <a:ext cx="568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Low</a:t>
            </a:r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948481" y="488130"/>
            <a:ext cx="10994451" cy="5158042"/>
            <a:chOff x="948481" y="488130"/>
            <a:chExt cx="10994451" cy="5158042"/>
          </a:xfrm>
        </p:grpSpPr>
        <p:grpSp>
          <p:nvGrpSpPr>
            <p:cNvPr id="23" name="Group 22"/>
            <p:cNvGrpSpPr/>
            <p:nvPr/>
          </p:nvGrpSpPr>
          <p:grpSpPr>
            <a:xfrm>
              <a:off x="948481" y="488130"/>
              <a:ext cx="4526280" cy="4300801"/>
              <a:chOff x="948481" y="488130"/>
              <a:chExt cx="4526280" cy="4300801"/>
            </a:xfrm>
          </p:grpSpPr>
          <p:sp>
            <p:nvSpPr>
              <p:cNvPr id="10" name="TextBox 9"/>
              <p:cNvSpPr txBox="1"/>
              <p:nvPr/>
            </p:nvSpPr>
            <p:spPr>
              <a:xfrm>
                <a:off x="948481" y="488130"/>
                <a:ext cx="452628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dirty="0" smtClean="0"/>
                  <a:t>Sustainability Score</a:t>
                </a:r>
                <a:endParaRPr lang="en-US" dirty="0"/>
              </a:p>
            </p:txBody>
          </p:sp>
          <p:grpSp>
            <p:nvGrpSpPr>
              <p:cNvPr id="12" name="Group 11"/>
              <p:cNvGrpSpPr/>
              <p:nvPr/>
            </p:nvGrpSpPr>
            <p:grpSpPr>
              <a:xfrm>
                <a:off x="1325880" y="1500863"/>
                <a:ext cx="3514276" cy="800377"/>
                <a:chOff x="1325880" y="1500863"/>
                <a:chExt cx="3514276" cy="800377"/>
              </a:xfrm>
            </p:grpSpPr>
            <p:sp>
              <p:nvSpPr>
                <p:cNvPr id="9" name="Rectangle 8"/>
                <p:cNvSpPr/>
                <p:nvPr/>
              </p:nvSpPr>
              <p:spPr>
                <a:xfrm>
                  <a:off x="1325880" y="1965960"/>
                  <a:ext cx="3514276" cy="33528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2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" name="TextBox 10"/>
                <p:cNvSpPr txBox="1"/>
                <p:nvPr/>
              </p:nvSpPr>
              <p:spPr>
                <a:xfrm>
                  <a:off x="2122898" y="1500863"/>
                  <a:ext cx="192024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dirty="0" smtClean="0"/>
                    <a:t>Economy</a:t>
                  </a:r>
                  <a:endParaRPr lang="en-US" sz="2400" dirty="0"/>
                </a:p>
              </p:txBody>
            </p:sp>
          </p:grpSp>
          <p:grpSp>
            <p:nvGrpSpPr>
              <p:cNvPr id="14" name="Group 13"/>
              <p:cNvGrpSpPr/>
              <p:nvPr/>
            </p:nvGrpSpPr>
            <p:grpSpPr>
              <a:xfrm>
                <a:off x="1325880" y="2687859"/>
                <a:ext cx="3514276" cy="800377"/>
                <a:chOff x="1325880" y="1500863"/>
                <a:chExt cx="3514276" cy="800377"/>
              </a:xfrm>
            </p:grpSpPr>
            <p:sp>
              <p:nvSpPr>
                <p:cNvPr id="15" name="Rectangle 14"/>
                <p:cNvSpPr/>
                <p:nvPr/>
              </p:nvSpPr>
              <p:spPr>
                <a:xfrm>
                  <a:off x="1325880" y="1965960"/>
                  <a:ext cx="3514276" cy="33528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6">
                        <a:lumMod val="20000"/>
                        <a:lumOff val="80000"/>
                      </a:schemeClr>
                    </a:gs>
                    <a:gs pos="100000">
                      <a:schemeClr val="accent6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TextBox 15"/>
                <p:cNvSpPr txBox="1"/>
                <p:nvPr/>
              </p:nvSpPr>
              <p:spPr>
                <a:xfrm>
                  <a:off x="2122898" y="1500863"/>
                  <a:ext cx="192024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dirty="0" smtClean="0"/>
                    <a:t>Environment</a:t>
                  </a:r>
                  <a:endParaRPr lang="en-US" sz="2400" dirty="0"/>
                </a:p>
              </p:txBody>
            </p:sp>
          </p:grpSp>
          <p:grpSp>
            <p:nvGrpSpPr>
              <p:cNvPr id="17" name="Group 16"/>
              <p:cNvGrpSpPr/>
              <p:nvPr/>
            </p:nvGrpSpPr>
            <p:grpSpPr>
              <a:xfrm>
                <a:off x="1325880" y="3974671"/>
                <a:ext cx="3514276" cy="800377"/>
                <a:chOff x="1325880" y="1500863"/>
                <a:chExt cx="3514276" cy="800377"/>
              </a:xfrm>
            </p:grpSpPr>
            <p:sp>
              <p:nvSpPr>
                <p:cNvPr id="18" name="Rectangle 17"/>
                <p:cNvSpPr/>
                <p:nvPr/>
              </p:nvSpPr>
              <p:spPr>
                <a:xfrm>
                  <a:off x="1325880" y="1965960"/>
                  <a:ext cx="3514276" cy="33528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lumMod val="20000"/>
                        <a:lumOff val="80000"/>
                      </a:schemeClr>
                    </a:gs>
                    <a:gs pos="100000">
                      <a:schemeClr val="accent1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2122898" y="1500863"/>
                  <a:ext cx="192024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dirty="0" smtClean="0"/>
                    <a:t>Society</a:t>
                  </a:r>
                  <a:endParaRPr lang="en-US" sz="2400" dirty="0"/>
                </a:p>
              </p:txBody>
            </p:sp>
          </p:grpSp>
          <p:grpSp>
            <p:nvGrpSpPr>
              <p:cNvPr id="20" name="Group 19"/>
              <p:cNvGrpSpPr/>
              <p:nvPr/>
            </p:nvGrpSpPr>
            <p:grpSpPr>
              <a:xfrm>
                <a:off x="1325880" y="1948934"/>
                <a:ext cx="3447152" cy="386069"/>
                <a:chOff x="1325880" y="1948934"/>
                <a:chExt cx="3447152" cy="386069"/>
              </a:xfrm>
            </p:grpSpPr>
            <p:sp>
              <p:nvSpPr>
                <p:cNvPr id="13" name="TextBox 12"/>
                <p:cNvSpPr txBox="1"/>
                <p:nvPr/>
              </p:nvSpPr>
              <p:spPr>
                <a:xfrm>
                  <a:off x="1325880" y="1962528"/>
                  <a:ext cx="35052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 smtClean="0"/>
                    <a:t>0</a:t>
                  </a:r>
                  <a:endParaRPr lang="en-US" dirty="0"/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2907758" y="1965671"/>
                  <a:ext cx="35052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 smtClean="0"/>
                    <a:t>3</a:t>
                  </a:r>
                  <a:endParaRPr lang="en-US" dirty="0"/>
                </a:p>
              </p:txBody>
            </p:sp>
            <p:sp>
              <p:nvSpPr>
                <p:cNvPr id="22" name="TextBox 21"/>
                <p:cNvSpPr txBox="1"/>
                <p:nvPr/>
              </p:nvSpPr>
              <p:spPr>
                <a:xfrm>
                  <a:off x="4422512" y="1948934"/>
                  <a:ext cx="35052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 smtClean="0"/>
                    <a:t>6</a:t>
                  </a:r>
                  <a:endParaRPr lang="en-US" dirty="0"/>
                </a:p>
              </p:txBody>
            </p:sp>
          </p:grpSp>
          <p:grpSp>
            <p:nvGrpSpPr>
              <p:cNvPr id="24" name="Group 23"/>
              <p:cNvGrpSpPr/>
              <p:nvPr/>
            </p:nvGrpSpPr>
            <p:grpSpPr>
              <a:xfrm>
                <a:off x="1454483" y="3155810"/>
                <a:ext cx="3447152" cy="386069"/>
                <a:chOff x="1325880" y="1948934"/>
                <a:chExt cx="3447152" cy="386069"/>
              </a:xfrm>
            </p:grpSpPr>
            <p:sp>
              <p:nvSpPr>
                <p:cNvPr id="25" name="TextBox 24"/>
                <p:cNvSpPr txBox="1"/>
                <p:nvPr/>
              </p:nvSpPr>
              <p:spPr>
                <a:xfrm>
                  <a:off x="1325880" y="1962528"/>
                  <a:ext cx="35052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 smtClean="0"/>
                    <a:t>0</a:t>
                  </a:r>
                  <a:endParaRPr lang="en-US" dirty="0"/>
                </a:p>
              </p:txBody>
            </p:sp>
            <p:sp>
              <p:nvSpPr>
                <p:cNvPr id="26" name="TextBox 25"/>
                <p:cNvSpPr txBox="1"/>
                <p:nvPr/>
              </p:nvSpPr>
              <p:spPr>
                <a:xfrm>
                  <a:off x="2907758" y="1965671"/>
                  <a:ext cx="35052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 smtClean="0"/>
                    <a:t>3</a:t>
                  </a:r>
                  <a:endParaRPr lang="en-US" dirty="0"/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4422512" y="1948934"/>
                  <a:ext cx="35052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 smtClean="0"/>
                    <a:t>6</a:t>
                  </a:r>
                  <a:endParaRPr lang="en-US" dirty="0"/>
                </a:p>
              </p:txBody>
            </p:sp>
          </p:grpSp>
          <p:grpSp>
            <p:nvGrpSpPr>
              <p:cNvPr id="28" name="Group 27"/>
              <p:cNvGrpSpPr/>
              <p:nvPr/>
            </p:nvGrpSpPr>
            <p:grpSpPr>
              <a:xfrm>
                <a:off x="1325880" y="4402862"/>
                <a:ext cx="3447152" cy="386069"/>
                <a:chOff x="1325880" y="1948934"/>
                <a:chExt cx="3447152" cy="386069"/>
              </a:xfrm>
            </p:grpSpPr>
            <p:sp>
              <p:nvSpPr>
                <p:cNvPr id="29" name="TextBox 28"/>
                <p:cNvSpPr txBox="1"/>
                <p:nvPr/>
              </p:nvSpPr>
              <p:spPr>
                <a:xfrm>
                  <a:off x="1325880" y="1962528"/>
                  <a:ext cx="35052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 smtClean="0"/>
                    <a:t>0</a:t>
                  </a:r>
                  <a:endParaRPr lang="en-US" dirty="0"/>
                </a:p>
              </p:txBody>
            </p:sp>
            <p:sp>
              <p:nvSpPr>
                <p:cNvPr id="30" name="TextBox 29"/>
                <p:cNvSpPr txBox="1"/>
                <p:nvPr/>
              </p:nvSpPr>
              <p:spPr>
                <a:xfrm>
                  <a:off x="2907758" y="1965671"/>
                  <a:ext cx="35052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 smtClean="0"/>
                    <a:t>3</a:t>
                  </a:r>
                  <a:endParaRPr lang="en-US" dirty="0"/>
                </a:p>
              </p:txBody>
            </p:sp>
            <p:sp>
              <p:nvSpPr>
                <p:cNvPr id="31" name="TextBox 30"/>
                <p:cNvSpPr txBox="1"/>
                <p:nvPr/>
              </p:nvSpPr>
              <p:spPr>
                <a:xfrm>
                  <a:off x="4422512" y="1948934"/>
                  <a:ext cx="35052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 smtClean="0"/>
                    <a:t>6</a:t>
                  </a:r>
                  <a:endParaRPr lang="en-US" dirty="0"/>
                </a:p>
              </p:txBody>
            </p:sp>
          </p:grpSp>
        </p:grpSp>
        <p:grpSp>
          <p:nvGrpSpPr>
            <p:cNvPr id="33" name="Group 32"/>
            <p:cNvGrpSpPr/>
            <p:nvPr/>
          </p:nvGrpSpPr>
          <p:grpSpPr>
            <a:xfrm>
              <a:off x="6273405" y="1293245"/>
              <a:ext cx="5669527" cy="4352927"/>
              <a:chOff x="6271779" y="842073"/>
              <a:chExt cx="5669527" cy="4352927"/>
            </a:xfrm>
          </p:grpSpPr>
          <p:cxnSp>
            <p:nvCxnSpPr>
              <p:cNvPr id="1034" name="Straight Connector 1033"/>
              <p:cNvCxnSpPr>
                <a:stCxn id="1024" idx="2"/>
                <a:endCxn id="1038" idx="3"/>
              </p:cNvCxnSpPr>
              <p:nvPr/>
            </p:nvCxnSpPr>
            <p:spPr>
              <a:xfrm flipV="1">
                <a:off x="6271779" y="3798354"/>
                <a:ext cx="2792143" cy="1396646"/>
              </a:xfrm>
              <a:prstGeom prst="line">
                <a:avLst/>
              </a:prstGeom>
              <a:ln w="2540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53" name="Group 1052"/>
              <p:cNvGrpSpPr/>
              <p:nvPr/>
            </p:nvGrpSpPr>
            <p:grpSpPr>
              <a:xfrm>
                <a:off x="6271779" y="842073"/>
                <a:ext cx="5669527" cy="4352927"/>
                <a:chOff x="5843764" y="742227"/>
                <a:chExt cx="5669527" cy="4352927"/>
              </a:xfrm>
            </p:grpSpPr>
            <p:cxnSp>
              <p:nvCxnSpPr>
                <p:cNvPr id="1043" name="Straight Connector 1042"/>
                <p:cNvCxnSpPr>
                  <a:stCxn id="1024" idx="4"/>
                  <a:endCxn id="1038" idx="5"/>
                </p:cNvCxnSpPr>
                <p:nvPr/>
              </p:nvCxnSpPr>
              <p:spPr>
                <a:xfrm flipH="1" flipV="1">
                  <a:off x="8721146" y="3698508"/>
                  <a:ext cx="2792145" cy="1396646"/>
                </a:xfrm>
                <a:prstGeom prst="line">
                  <a:avLst/>
                </a:prstGeom>
                <a:ln w="25400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1" name="Straight Connector 1040"/>
                <p:cNvCxnSpPr>
                  <a:stCxn id="1024" idx="0"/>
                  <a:endCxn id="1038" idx="4"/>
                </p:cNvCxnSpPr>
                <p:nvPr/>
              </p:nvCxnSpPr>
              <p:spPr>
                <a:xfrm flipH="1">
                  <a:off x="8678527" y="742227"/>
                  <a:ext cx="1" cy="2973935"/>
                </a:xfrm>
                <a:prstGeom prst="line">
                  <a:avLst/>
                </a:prstGeom>
                <a:ln w="25400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38" name="Oval 1037"/>
                <p:cNvSpPr/>
                <p:nvPr/>
              </p:nvSpPr>
              <p:spPr>
                <a:xfrm>
                  <a:off x="8618253" y="3595615"/>
                  <a:ext cx="120547" cy="120547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045" name="Straight Connector 1044"/>
                <p:cNvCxnSpPr/>
                <p:nvPr/>
              </p:nvCxnSpPr>
              <p:spPr>
                <a:xfrm>
                  <a:off x="8148189" y="3807002"/>
                  <a:ext cx="103695" cy="23689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24" name="Isosceles Triangle 1023"/>
                <p:cNvSpPr/>
                <p:nvPr/>
              </p:nvSpPr>
              <p:spPr>
                <a:xfrm>
                  <a:off x="5843764" y="742227"/>
                  <a:ext cx="5669527" cy="4352927"/>
                </a:xfrm>
                <a:prstGeom prst="triangle">
                  <a:avLst/>
                </a:prstGeom>
                <a:noFill/>
                <a:ln w="635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54" name="Straight Connector 53"/>
                <p:cNvCxnSpPr/>
                <p:nvPr/>
              </p:nvCxnSpPr>
              <p:spPr>
                <a:xfrm>
                  <a:off x="7328023" y="4215345"/>
                  <a:ext cx="103695" cy="23689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>
                <a:xfrm>
                  <a:off x="7752691" y="4023997"/>
                  <a:ext cx="103695" cy="23689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>
                <a:xfrm>
                  <a:off x="6464557" y="4653749"/>
                  <a:ext cx="103695" cy="23689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/>
                <p:nvPr/>
              </p:nvCxnSpPr>
              <p:spPr>
                <a:xfrm>
                  <a:off x="6885407" y="4426970"/>
                  <a:ext cx="103695" cy="23689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8" name="Straight Connector 1047"/>
                <p:cNvCxnSpPr/>
                <p:nvPr/>
              </p:nvCxnSpPr>
              <p:spPr>
                <a:xfrm>
                  <a:off x="8522307" y="2301240"/>
                  <a:ext cx="312437" cy="0"/>
                </a:xfrm>
                <a:prstGeom prst="line">
                  <a:avLst/>
                </a:prstGeom>
                <a:ln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Connector 60"/>
                <p:cNvCxnSpPr/>
                <p:nvPr/>
              </p:nvCxnSpPr>
              <p:spPr>
                <a:xfrm>
                  <a:off x="8522307" y="2687859"/>
                  <a:ext cx="312437" cy="0"/>
                </a:xfrm>
                <a:prstGeom prst="line">
                  <a:avLst/>
                </a:prstGeom>
                <a:ln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/>
                <p:cNvCxnSpPr/>
                <p:nvPr/>
              </p:nvCxnSpPr>
              <p:spPr>
                <a:xfrm>
                  <a:off x="8531886" y="3149524"/>
                  <a:ext cx="312437" cy="0"/>
                </a:xfrm>
                <a:prstGeom prst="line">
                  <a:avLst/>
                </a:prstGeom>
                <a:ln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/>
                <p:cNvCxnSpPr/>
                <p:nvPr/>
              </p:nvCxnSpPr>
              <p:spPr>
                <a:xfrm>
                  <a:off x="8531886" y="1378315"/>
                  <a:ext cx="312437" cy="0"/>
                </a:xfrm>
                <a:prstGeom prst="line">
                  <a:avLst/>
                </a:prstGeom>
                <a:ln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/>
                <p:cNvCxnSpPr/>
                <p:nvPr/>
              </p:nvCxnSpPr>
              <p:spPr>
                <a:xfrm>
                  <a:off x="8531886" y="1808984"/>
                  <a:ext cx="312437" cy="0"/>
                </a:xfrm>
                <a:prstGeom prst="line">
                  <a:avLst/>
                </a:prstGeom>
                <a:ln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0" name="Straight Connector 1049"/>
                <p:cNvCxnSpPr/>
                <p:nvPr/>
              </p:nvCxnSpPr>
              <p:spPr>
                <a:xfrm flipH="1">
                  <a:off x="9084828" y="3777938"/>
                  <a:ext cx="124779" cy="24605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Straight Connector 66"/>
                <p:cNvCxnSpPr/>
                <p:nvPr/>
              </p:nvCxnSpPr>
              <p:spPr>
                <a:xfrm flipH="1">
                  <a:off x="9514736" y="4019412"/>
                  <a:ext cx="124779" cy="24605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Connector 67"/>
                <p:cNvCxnSpPr/>
                <p:nvPr/>
              </p:nvCxnSpPr>
              <p:spPr>
                <a:xfrm flipH="1">
                  <a:off x="9915688" y="4190277"/>
                  <a:ext cx="124779" cy="24605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Straight Connector 68"/>
                <p:cNvCxnSpPr/>
                <p:nvPr/>
              </p:nvCxnSpPr>
              <p:spPr>
                <a:xfrm flipH="1">
                  <a:off x="10348551" y="4417801"/>
                  <a:ext cx="124779" cy="24605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Straight Connector 69"/>
                <p:cNvCxnSpPr/>
                <p:nvPr/>
              </p:nvCxnSpPr>
              <p:spPr>
                <a:xfrm flipH="1">
                  <a:off x="10749051" y="4632908"/>
                  <a:ext cx="124779" cy="24605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51" name="TextBox 1050"/>
                <p:cNvSpPr txBox="1"/>
                <p:nvPr/>
              </p:nvSpPr>
              <p:spPr>
                <a:xfrm>
                  <a:off x="8738444" y="3395966"/>
                  <a:ext cx="46276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0</a:t>
                  </a:r>
                  <a:endParaRPr lang="en-US" dirty="0"/>
                </a:p>
              </p:txBody>
            </p:sp>
            <p:sp>
              <p:nvSpPr>
                <p:cNvPr id="72" name="TextBox 71"/>
                <p:cNvSpPr txBox="1"/>
                <p:nvPr/>
              </p:nvSpPr>
              <p:spPr>
                <a:xfrm>
                  <a:off x="7174909" y="3900967"/>
                  <a:ext cx="46276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3</a:t>
                  </a:r>
                  <a:endParaRPr lang="en-US" dirty="0"/>
                </a:p>
              </p:txBody>
            </p:sp>
            <p:sp>
              <p:nvSpPr>
                <p:cNvPr id="73" name="TextBox 72"/>
                <p:cNvSpPr txBox="1"/>
                <p:nvPr/>
              </p:nvSpPr>
              <p:spPr>
                <a:xfrm>
                  <a:off x="8798306" y="2111527"/>
                  <a:ext cx="46276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3</a:t>
                  </a:r>
                  <a:endParaRPr lang="en-US" dirty="0"/>
                </a:p>
              </p:txBody>
            </p:sp>
            <p:sp>
              <p:nvSpPr>
                <p:cNvPr id="74" name="TextBox 73"/>
                <p:cNvSpPr txBox="1"/>
                <p:nvPr/>
              </p:nvSpPr>
              <p:spPr>
                <a:xfrm>
                  <a:off x="9962513" y="3846013"/>
                  <a:ext cx="46276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3</a:t>
                  </a:r>
                  <a:endParaRPr lang="en-US" dirty="0"/>
                </a:p>
              </p:txBody>
            </p:sp>
          </p:grpSp>
        </p:grpSp>
        <p:sp>
          <p:nvSpPr>
            <p:cNvPr id="60" name="TextBox 59"/>
            <p:cNvSpPr txBox="1"/>
            <p:nvPr/>
          </p:nvSpPr>
          <p:spPr>
            <a:xfrm>
              <a:off x="6845026" y="490503"/>
              <a:ext cx="45262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 smtClean="0"/>
                <a:t>Triangle Graph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94178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5992813"/>
            <a:ext cx="12191999" cy="865187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418302" y="6184344"/>
            <a:ext cx="7355393" cy="482123"/>
            <a:chOff x="2698970" y="6184344"/>
            <a:chExt cx="7355393" cy="482123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8970" y="6184344"/>
              <a:ext cx="2284694" cy="4821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5310905" y="6244446"/>
              <a:ext cx="4743458" cy="3619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</a:rPr>
                <a:t>National Sustainability Teachers’ Academy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2921124" y="2227933"/>
            <a:ext cx="6349750" cy="3513244"/>
            <a:chOff x="2418302" y="1301930"/>
            <a:chExt cx="6349750" cy="3513244"/>
          </a:xfrm>
        </p:grpSpPr>
        <p:pic>
          <p:nvPicPr>
            <p:cNvPr id="1026" name="Picture 2" descr="Al tightrope walker by dominiquechappard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5324" y="1525874"/>
              <a:ext cx="3435330" cy="32893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4" name="Straight Connector 3"/>
            <p:cNvCxnSpPr/>
            <p:nvPr/>
          </p:nvCxnSpPr>
          <p:spPr>
            <a:xfrm>
              <a:off x="2636666" y="2456597"/>
              <a:ext cx="5920480" cy="477672"/>
            </a:xfrm>
            <a:prstGeom prst="line">
              <a:avLst/>
            </a:prstGeom>
            <a:ln w="571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Oval 33"/>
            <p:cNvSpPr/>
            <p:nvPr/>
          </p:nvSpPr>
          <p:spPr>
            <a:xfrm>
              <a:off x="4348154" y="2535630"/>
              <a:ext cx="174773" cy="17477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06471" y="2623016"/>
              <a:ext cx="188992" cy="188992"/>
            </a:xfrm>
            <a:prstGeom prst="rect">
              <a:avLst/>
            </a:prstGeom>
          </p:spPr>
        </p:pic>
        <p:pic>
          <p:nvPicPr>
            <p:cNvPr id="38" name="Picture 4" descr="globe by kalapahejo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8302" y="1301930"/>
              <a:ext cx="1154667" cy="11546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money bag by mcol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60654" y="1576491"/>
              <a:ext cx="1107398" cy="12977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5" name="TextBox 74"/>
          <p:cNvSpPr txBox="1"/>
          <p:nvPr/>
        </p:nvSpPr>
        <p:spPr>
          <a:xfrm>
            <a:off x="922797" y="1357"/>
            <a:ext cx="110460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prstClr val="black"/>
                </a:solidFill>
              </a:rPr>
              <a:t>What are </a:t>
            </a:r>
            <a:r>
              <a:rPr lang="en-US" sz="5400" dirty="0" smtClean="0">
                <a:solidFill>
                  <a:prstClr val="black"/>
                </a:solidFill>
              </a:rPr>
              <a:t>possible </a:t>
            </a:r>
            <a:r>
              <a:rPr lang="en-US" sz="8000" dirty="0" smtClean="0">
                <a:solidFill>
                  <a:srgbClr val="5B9BD5"/>
                </a:solidFill>
              </a:rPr>
              <a:t>Trade-offs?</a:t>
            </a:r>
            <a:endParaRPr lang="en-US" sz="8000" dirty="0" smtClean="0">
              <a:solidFill>
                <a:srgbClr val="5B9BD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56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5992813"/>
            <a:ext cx="12191999" cy="865187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418302" y="6184344"/>
            <a:ext cx="7355393" cy="482123"/>
            <a:chOff x="2698970" y="6184344"/>
            <a:chExt cx="7355393" cy="482123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8970" y="6184344"/>
              <a:ext cx="2284694" cy="4821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5310905" y="6244446"/>
              <a:ext cx="4743458" cy="3619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</a:rPr>
                <a:t>National Sustainability Teachers’ Academy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601120" y="-57617"/>
            <a:ext cx="7172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Sustainability of </a:t>
            </a:r>
            <a:r>
              <a:rPr lang="en-US" sz="3600" b="1" dirty="0" smtClean="0"/>
              <a:t>Salsa</a:t>
            </a:r>
            <a:endParaRPr lang="en-US" sz="3600" b="1" dirty="0"/>
          </a:p>
        </p:txBody>
      </p:sp>
      <p:grpSp>
        <p:nvGrpSpPr>
          <p:cNvPr id="21" name="Group 20"/>
          <p:cNvGrpSpPr/>
          <p:nvPr/>
        </p:nvGrpSpPr>
        <p:grpSpPr>
          <a:xfrm>
            <a:off x="282992" y="780245"/>
            <a:ext cx="11808830" cy="2946993"/>
            <a:chOff x="-259488" y="983323"/>
            <a:chExt cx="17948999" cy="4479324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259488" y="1018278"/>
              <a:ext cx="5791702" cy="4444369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11264" y="1018278"/>
              <a:ext cx="5791702" cy="4444369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897809" y="983323"/>
              <a:ext cx="5791702" cy="4444369"/>
            </a:xfrm>
            <a:prstGeom prst="rect">
              <a:avLst/>
            </a:prstGeom>
          </p:spPr>
        </p:pic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31059" y="3869549"/>
            <a:ext cx="1114286" cy="198095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90348" y="3828161"/>
            <a:ext cx="1306251" cy="212064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52690" y="3930176"/>
            <a:ext cx="1190625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663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5992813"/>
            <a:ext cx="12191999" cy="865187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418302" y="6184344"/>
            <a:ext cx="7355393" cy="482123"/>
            <a:chOff x="2698970" y="6184344"/>
            <a:chExt cx="7355393" cy="482123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8970" y="6184344"/>
              <a:ext cx="2284694" cy="4821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5310905" y="6244446"/>
              <a:ext cx="4743458" cy="3619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</a:rPr>
                <a:t>National Sustainability Teachers’ Academy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85664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4396</TotalTime>
  <Words>100</Words>
  <Application>Microsoft Office PowerPoint</Application>
  <PresentationFormat>Widescreen</PresentationFormat>
  <Paragraphs>41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Which salsa is most sustainable?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ASU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Sustainability, and Why Should You Care?</dc:title>
  <dc:creator>Robert McGehee</dc:creator>
  <cp:lastModifiedBy>Robert McGehee</cp:lastModifiedBy>
  <cp:revision>20</cp:revision>
  <dcterms:created xsi:type="dcterms:W3CDTF">2015-05-08T19:59:58Z</dcterms:created>
  <dcterms:modified xsi:type="dcterms:W3CDTF">2015-06-15T21:30:28Z</dcterms:modified>
</cp:coreProperties>
</file>