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tags/tag1.xml" ContentType="application/vnd.openxmlformats-officedocument.presentationml.tag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0"/>
  </p:notesMasterIdLst>
  <p:sldIdLst>
    <p:sldId id="257" r:id="rId2"/>
    <p:sldId id="266" r:id="rId3"/>
    <p:sldId id="267" r:id="rId4"/>
    <p:sldId id="264" r:id="rId5"/>
    <p:sldId id="265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25" autoAdjust="0"/>
    <p:restoredTop sz="94660"/>
  </p:normalViewPr>
  <p:slideViewPr>
    <p:cSldViewPr snapToGrid="0">
      <p:cViewPr varScale="1">
        <p:scale>
          <a:sx n="66" d="100"/>
          <a:sy n="66" d="100"/>
        </p:scale>
        <p:origin x="96" y="20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5F3E4B9-A682-407A-9936-E4955F63A527}" type="datetimeFigureOut">
              <a:rPr lang="en-US" smtClean="0"/>
              <a:t>8/25/2015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3C9474F-66BA-4D2E-B986-5AFE241DB0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87817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slide" Target="../slides/slide1.xml"/><Relationship Id="rId2" Type="http://schemas.openxmlformats.org/officeDocument/2006/relationships/notesMaster" Target="../notesMasters/notesMaster1.xml"/><Relationship Id="rId1" Type="http://schemas.openxmlformats.org/officeDocument/2006/relationships/tags" Target="../tags/tag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  <p:custDataLst>
              <p:tags r:id="rId1"/>
            </p:custDataLst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42BFA3-9731-4927-98F2-71977DE42288}" type="slidenum">
              <a:rPr lang="en-US" smtClean="0">
                <a:solidFill>
                  <a:prstClr val="black"/>
                </a:solidFill>
              </a:rPr>
              <a:pPr/>
              <a:t>1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400919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Think about a computer as a system—what happens if you move the</a:t>
            </a:r>
            <a:r>
              <a:rPr lang="en-US" baseline="0" dirty="0" smtClean="0"/>
              <a:t> mouse? Your direct action is on the mouse but what about the indirect change to the system when you click on the mouse?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42BFA3-9731-4927-98F2-71977DE42288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945214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710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en-US" smtClean="0"/>
              <a:t>Models should be realistic and based on data from the real world; they should be both explanatory and predictive.  In some cases, they can be based on numbers and mathematical equations.  Models should also represent ideas that fit into a larger framework of understanding.</a:t>
            </a:r>
          </a:p>
        </p:txBody>
      </p:sp>
      <p:sp>
        <p:nvSpPr>
          <p:cNvPr id="4710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fld id="{7ED36BCB-5775-495B-8FCE-2998DDB5764F}" type="slidenum">
              <a:rPr lang="en-US">
                <a:latin typeface="Times" pitchFamily="18" charset="0"/>
              </a:rPr>
              <a:pPr eaLnBrk="1" hangingPunct="1"/>
              <a:t>3</a:t>
            </a:fld>
            <a:endParaRPr lang="en-US">
              <a:latin typeface="Times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2236900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Demonstrate</a:t>
            </a:r>
            <a:r>
              <a:rPr lang="en-US" baseline="0" dirty="0" smtClean="0"/>
              <a:t> with 3 volunteers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42BFA3-9731-4927-98F2-71977DE42288}" type="slidenum">
              <a:rPr lang="en-US" smtClean="0">
                <a:solidFill>
                  <a:prstClr val="black"/>
                </a:solidFill>
              </a:rPr>
              <a:pPr/>
              <a:t>6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559741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42BFA3-9731-4927-98F2-71977DE42288}" type="slidenum">
              <a:rPr lang="en-US" smtClean="0">
                <a:solidFill>
                  <a:prstClr val="black"/>
                </a:solidFill>
              </a:rPr>
              <a:pPr/>
              <a:t>8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5118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753E1-584C-4881-BA16-C834B897933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8/25/2015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ACBF4-888E-42E0-8078-C2A8CD51E2F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grpSp>
        <p:nvGrpSpPr>
          <p:cNvPr id="7" name="Group 6"/>
          <p:cNvGrpSpPr/>
          <p:nvPr userDrawn="1"/>
        </p:nvGrpSpPr>
        <p:grpSpPr>
          <a:xfrm>
            <a:off x="0" y="5992813"/>
            <a:ext cx="12191999" cy="865187"/>
            <a:chOff x="0" y="5992813"/>
            <a:chExt cx="12191999" cy="865187"/>
          </a:xfrm>
        </p:grpSpPr>
        <p:sp>
          <p:nvSpPr>
            <p:cNvPr id="8" name="Rectangle 3"/>
            <p:cNvSpPr>
              <a:spLocks noChangeArrowheads="1"/>
            </p:cNvSpPr>
            <p:nvPr/>
          </p:nvSpPr>
          <p:spPr bwMode="auto">
            <a:xfrm>
              <a:off x="0" y="5992813"/>
              <a:ext cx="12191999" cy="865187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grpSp>
          <p:nvGrpSpPr>
            <p:cNvPr id="9" name="Group 8"/>
            <p:cNvGrpSpPr/>
            <p:nvPr/>
          </p:nvGrpSpPr>
          <p:grpSpPr>
            <a:xfrm>
              <a:off x="2418302" y="6184344"/>
              <a:ext cx="7355393" cy="482123"/>
              <a:chOff x="2698970" y="6184344"/>
              <a:chExt cx="7355393" cy="482123"/>
            </a:xfrm>
          </p:grpSpPr>
          <p:pic>
            <p:nvPicPr>
              <p:cNvPr id="10" name="Picture 4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698970" y="6184344"/>
                <a:ext cx="2284694" cy="48212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5B9BD5"/>
                    </a:solidFill>
                  </a14:hiddenFill>
                </a:ext>
                <a:ext uri="{91240B29-F687-4F45-9708-019B960494DF}">
                  <a14:hiddenLine xmlns:a14="http://schemas.microsoft.com/office/drawing/2010/main" w="25400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000000"/>
                      </a:outerShdw>
                    </a:effectLst>
                  </a14:hiddenEffects>
                </a:ext>
              </a:extLst>
            </p:spPr>
          </p:pic>
          <p:sp>
            <p:nvSpPr>
              <p:cNvPr id="11" name="Text Box 5"/>
              <p:cNvSpPr txBox="1">
                <a:spLocks noChangeArrowheads="1"/>
              </p:cNvSpPr>
              <p:nvPr/>
            </p:nvSpPr>
            <p:spPr bwMode="auto">
              <a:xfrm>
                <a:off x="5310905" y="6244446"/>
                <a:ext cx="4743458" cy="36191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5B9BD5"/>
                    </a:solidFill>
                  </a14:hiddenFill>
                </a:ext>
                <a:ext uri="{91240B29-F687-4F45-9708-019B960494DF}">
                  <a14:hiddenLine xmlns:a14="http://schemas.microsoft.com/office/drawing/2010/main" w="25400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000000"/>
                      </a:outerShdw>
                    </a:effectLst>
                  </a14:hiddenEffects>
                </a:ext>
              </a:extLst>
            </p:spPr>
            <p:txBody>
              <a:bodyPr vert="horz" wrap="square" lIns="36576" tIns="36576" rIns="36576" bIns="36576" numCol="1" anchor="t" anchorCtr="0" compatLnSpc="1">
                <a:prstTxWarp prst="textNoShape">
                  <a:avLst/>
                </a:prstTxWarp>
              </a:bodyPr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en-US" b="1" dirty="0">
                    <a:solidFill>
                      <a:srgbClr val="FFFFFF"/>
                    </a:solidFill>
                    <a:latin typeface="Arial" panose="020B0604020202020204" pitchFamily="34" charset="0"/>
                  </a:rPr>
                  <a:t>National Sustainability Teachers’ Academy</a:t>
                </a:r>
                <a:endParaRPr lang="en-US" altLang="en-US" dirty="0">
                  <a:solidFill>
                    <a:prstClr val="black"/>
                  </a:solidFill>
                  <a:latin typeface="Arial" panose="020B0604020202020204" pitchFamily="34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4358501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753E1-584C-4881-BA16-C834B897933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8/25/2015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ACBF4-888E-42E0-8078-C2A8CD51E2F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grpSp>
        <p:nvGrpSpPr>
          <p:cNvPr id="7" name="Group 6"/>
          <p:cNvGrpSpPr/>
          <p:nvPr userDrawn="1"/>
        </p:nvGrpSpPr>
        <p:grpSpPr>
          <a:xfrm>
            <a:off x="0" y="5992813"/>
            <a:ext cx="12191999" cy="865187"/>
            <a:chOff x="0" y="5992813"/>
            <a:chExt cx="12191999" cy="865187"/>
          </a:xfrm>
        </p:grpSpPr>
        <p:sp>
          <p:nvSpPr>
            <p:cNvPr id="8" name="Rectangle 3"/>
            <p:cNvSpPr>
              <a:spLocks noChangeArrowheads="1"/>
            </p:cNvSpPr>
            <p:nvPr/>
          </p:nvSpPr>
          <p:spPr bwMode="auto">
            <a:xfrm>
              <a:off x="0" y="5992813"/>
              <a:ext cx="12191999" cy="865187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grpSp>
          <p:nvGrpSpPr>
            <p:cNvPr id="9" name="Group 8"/>
            <p:cNvGrpSpPr/>
            <p:nvPr/>
          </p:nvGrpSpPr>
          <p:grpSpPr>
            <a:xfrm>
              <a:off x="2418302" y="6184344"/>
              <a:ext cx="7355393" cy="482123"/>
              <a:chOff x="2698970" y="6184344"/>
              <a:chExt cx="7355393" cy="482123"/>
            </a:xfrm>
          </p:grpSpPr>
          <p:pic>
            <p:nvPicPr>
              <p:cNvPr id="10" name="Picture 4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698970" y="6184344"/>
                <a:ext cx="2284694" cy="48212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5B9BD5"/>
                    </a:solidFill>
                  </a14:hiddenFill>
                </a:ext>
                <a:ext uri="{91240B29-F687-4F45-9708-019B960494DF}">
                  <a14:hiddenLine xmlns:a14="http://schemas.microsoft.com/office/drawing/2010/main" w="25400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000000"/>
                      </a:outerShdw>
                    </a:effectLst>
                  </a14:hiddenEffects>
                </a:ext>
              </a:extLst>
            </p:spPr>
          </p:pic>
          <p:sp>
            <p:nvSpPr>
              <p:cNvPr id="11" name="Text Box 5"/>
              <p:cNvSpPr txBox="1">
                <a:spLocks noChangeArrowheads="1"/>
              </p:cNvSpPr>
              <p:nvPr/>
            </p:nvSpPr>
            <p:spPr bwMode="auto">
              <a:xfrm>
                <a:off x="5310905" y="6244446"/>
                <a:ext cx="4743458" cy="36191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5B9BD5"/>
                    </a:solidFill>
                  </a14:hiddenFill>
                </a:ext>
                <a:ext uri="{91240B29-F687-4F45-9708-019B960494DF}">
                  <a14:hiddenLine xmlns:a14="http://schemas.microsoft.com/office/drawing/2010/main" w="25400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000000"/>
                      </a:outerShdw>
                    </a:effectLst>
                  </a14:hiddenEffects>
                </a:ext>
              </a:extLst>
            </p:spPr>
            <p:txBody>
              <a:bodyPr vert="horz" wrap="square" lIns="36576" tIns="36576" rIns="36576" bIns="36576" numCol="1" anchor="t" anchorCtr="0" compatLnSpc="1">
                <a:prstTxWarp prst="textNoShape">
                  <a:avLst/>
                </a:prstTxWarp>
              </a:bodyPr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en-US" b="1" dirty="0">
                    <a:solidFill>
                      <a:srgbClr val="FFFFFF"/>
                    </a:solidFill>
                    <a:latin typeface="Arial" panose="020B0604020202020204" pitchFamily="34" charset="0"/>
                  </a:rPr>
                  <a:t>National Sustainability Teachers’ Academy</a:t>
                </a:r>
                <a:endParaRPr lang="en-US" altLang="en-US" dirty="0">
                  <a:solidFill>
                    <a:prstClr val="black"/>
                  </a:solidFill>
                  <a:latin typeface="Arial" panose="020B0604020202020204" pitchFamily="34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0281560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753E1-584C-4881-BA16-C834B897933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8/25/2015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ACBF4-888E-42E0-8078-C2A8CD51E2F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grpSp>
        <p:nvGrpSpPr>
          <p:cNvPr id="7" name="Group 6"/>
          <p:cNvGrpSpPr/>
          <p:nvPr userDrawn="1"/>
        </p:nvGrpSpPr>
        <p:grpSpPr>
          <a:xfrm>
            <a:off x="0" y="5992813"/>
            <a:ext cx="12191999" cy="865187"/>
            <a:chOff x="0" y="5992813"/>
            <a:chExt cx="12191999" cy="865187"/>
          </a:xfrm>
        </p:grpSpPr>
        <p:sp>
          <p:nvSpPr>
            <p:cNvPr id="8" name="Rectangle 3"/>
            <p:cNvSpPr>
              <a:spLocks noChangeArrowheads="1"/>
            </p:cNvSpPr>
            <p:nvPr/>
          </p:nvSpPr>
          <p:spPr bwMode="auto">
            <a:xfrm>
              <a:off x="0" y="5992813"/>
              <a:ext cx="12191999" cy="865187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grpSp>
          <p:nvGrpSpPr>
            <p:cNvPr id="9" name="Group 8"/>
            <p:cNvGrpSpPr/>
            <p:nvPr/>
          </p:nvGrpSpPr>
          <p:grpSpPr>
            <a:xfrm>
              <a:off x="2418302" y="6184344"/>
              <a:ext cx="7355393" cy="482123"/>
              <a:chOff x="2698970" y="6184344"/>
              <a:chExt cx="7355393" cy="482123"/>
            </a:xfrm>
          </p:grpSpPr>
          <p:pic>
            <p:nvPicPr>
              <p:cNvPr id="10" name="Picture 4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698970" y="6184344"/>
                <a:ext cx="2284694" cy="48212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5B9BD5"/>
                    </a:solidFill>
                  </a14:hiddenFill>
                </a:ext>
                <a:ext uri="{91240B29-F687-4F45-9708-019B960494DF}">
                  <a14:hiddenLine xmlns:a14="http://schemas.microsoft.com/office/drawing/2010/main" w="25400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000000"/>
                      </a:outerShdw>
                    </a:effectLst>
                  </a14:hiddenEffects>
                </a:ext>
              </a:extLst>
            </p:spPr>
          </p:pic>
          <p:sp>
            <p:nvSpPr>
              <p:cNvPr id="11" name="Text Box 5"/>
              <p:cNvSpPr txBox="1">
                <a:spLocks noChangeArrowheads="1"/>
              </p:cNvSpPr>
              <p:nvPr/>
            </p:nvSpPr>
            <p:spPr bwMode="auto">
              <a:xfrm>
                <a:off x="5310905" y="6244446"/>
                <a:ext cx="4743458" cy="36191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5B9BD5"/>
                    </a:solidFill>
                  </a14:hiddenFill>
                </a:ext>
                <a:ext uri="{91240B29-F687-4F45-9708-019B960494DF}">
                  <a14:hiddenLine xmlns:a14="http://schemas.microsoft.com/office/drawing/2010/main" w="25400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000000"/>
                      </a:outerShdw>
                    </a:effectLst>
                  </a14:hiddenEffects>
                </a:ext>
              </a:extLst>
            </p:spPr>
            <p:txBody>
              <a:bodyPr vert="horz" wrap="square" lIns="36576" tIns="36576" rIns="36576" bIns="36576" numCol="1" anchor="t" anchorCtr="0" compatLnSpc="1">
                <a:prstTxWarp prst="textNoShape">
                  <a:avLst/>
                </a:prstTxWarp>
              </a:bodyPr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en-US" b="1" dirty="0">
                    <a:solidFill>
                      <a:srgbClr val="FFFFFF"/>
                    </a:solidFill>
                    <a:latin typeface="Arial" panose="020B0604020202020204" pitchFamily="34" charset="0"/>
                  </a:rPr>
                  <a:t>National Sustainability Teachers’ Academy</a:t>
                </a:r>
                <a:endParaRPr lang="en-US" altLang="en-US" dirty="0">
                  <a:solidFill>
                    <a:prstClr val="black"/>
                  </a:solidFill>
                  <a:latin typeface="Arial" panose="020B0604020202020204" pitchFamily="34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7509505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753E1-584C-4881-BA16-C834B897933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8/25/2015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ACBF4-888E-42E0-8078-C2A8CD51E2F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grpSp>
        <p:nvGrpSpPr>
          <p:cNvPr id="7" name="Group 6"/>
          <p:cNvGrpSpPr/>
          <p:nvPr userDrawn="1"/>
        </p:nvGrpSpPr>
        <p:grpSpPr>
          <a:xfrm>
            <a:off x="0" y="5992813"/>
            <a:ext cx="12191999" cy="865187"/>
            <a:chOff x="0" y="5992813"/>
            <a:chExt cx="12191999" cy="865187"/>
          </a:xfrm>
        </p:grpSpPr>
        <p:sp>
          <p:nvSpPr>
            <p:cNvPr id="8" name="Rectangle 3"/>
            <p:cNvSpPr>
              <a:spLocks noChangeArrowheads="1"/>
            </p:cNvSpPr>
            <p:nvPr/>
          </p:nvSpPr>
          <p:spPr bwMode="auto">
            <a:xfrm>
              <a:off x="0" y="5992813"/>
              <a:ext cx="12191999" cy="865187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grpSp>
          <p:nvGrpSpPr>
            <p:cNvPr id="9" name="Group 8"/>
            <p:cNvGrpSpPr/>
            <p:nvPr/>
          </p:nvGrpSpPr>
          <p:grpSpPr>
            <a:xfrm>
              <a:off x="2418302" y="6184344"/>
              <a:ext cx="7355393" cy="482123"/>
              <a:chOff x="2698970" y="6184344"/>
              <a:chExt cx="7355393" cy="482123"/>
            </a:xfrm>
          </p:grpSpPr>
          <p:pic>
            <p:nvPicPr>
              <p:cNvPr id="10" name="Picture 4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698970" y="6184344"/>
                <a:ext cx="2284694" cy="48212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5B9BD5"/>
                    </a:solidFill>
                  </a14:hiddenFill>
                </a:ext>
                <a:ext uri="{91240B29-F687-4F45-9708-019B960494DF}">
                  <a14:hiddenLine xmlns:a14="http://schemas.microsoft.com/office/drawing/2010/main" w="25400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000000"/>
                      </a:outerShdw>
                    </a:effectLst>
                  </a14:hiddenEffects>
                </a:ext>
              </a:extLst>
            </p:spPr>
          </p:pic>
          <p:sp>
            <p:nvSpPr>
              <p:cNvPr id="11" name="Text Box 5"/>
              <p:cNvSpPr txBox="1">
                <a:spLocks noChangeArrowheads="1"/>
              </p:cNvSpPr>
              <p:nvPr/>
            </p:nvSpPr>
            <p:spPr bwMode="auto">
              <a:xfrm>
                <a:off x="5310905" y="6244446"/>
                <a:ext cx="4743458" cy="36191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5B9BD5"/>
                    </a:solidFill>
                  </a14:hiddenFill>
                </a:ext>
                <a:ext uri="{91240B29-F687-4F45-9708-019B960494DF}">
                  <a14:hiddenLine xmlns:a14="http://schemas.microsoft.com/office/drawing/2010/main" w="25400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000000"/>
                      </a:outerShdw>
                    </a:effectLst>
                  </a14:hiddenEffects>
                </a:ext>
              </a:extLst>
            </p:spPr>
            <p:txBody>
              <a:bodyPr vert="horz" wrap="square" lIns="36576" tIns="36576" rIns="36576" bIns="36576" numCol="1" anchor="t" anchorCtr="0" compatLnSpc="1">
                <a:prstTxWarp prst="textNoShape">
                  <a:avLst/>
                </a:prstTxWarp>
              </a:bodyPr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en-US" b="1" dirty="0">
                    <a:solidFill>
                      <a:srgbClr val="FFFFFF"/>
                    </a:solidFill>
                    <a:latin typeface="Arial" panose="020B0604020202020204" pitchFamily="34" charset="0"/>
                  </a:rPr>
                  <a:t>National Sustainability Teachers’ Academy</a:t>
                </a:r>
                <a:endParaRPr lang="en-US" altLang="en-US" dirty="0">
                  <a:solidFill>
                    <a:prstClr val="black"/>
                  </a:solidFill>
                  <a:latin typeface="Arial" panose="020B0604020202020204" pitchFamily="34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1431008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753E1-584C-4881-BA16-C834B897933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8/25/2015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ACBF4-888E-42E0-8078-C2A8CD51E2F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grpSp>
        <p:nvGrpSpPr>
          <p:cNvPr id="7" name="Group 6"/>
          <p:cNvGrpSpPr/>
          <p:nvPr userDrawn="1"/>
        </p:nvGrpSpPr>
        <p:grpSpPr>
          <a:xfrm>
            <a:off x="0" y="5992813"/>
            <a:ext cx="12191999" cy="865187"/>
            <a:chOff x="0" y="5992813"/>
            <a:chExt cx="12191999" cy="865187"/>
          </a:xfrm>
        </p:grpSpPr>
        <p:sp>
          <p:nvSpPr>
            <p:cNvPr id="8" name="Rectangle 3"/>
            <p:cNvSpPr>
              <a:spLocks noChangeArrowheads="1"/>
            </p:cNvSpPr>
            <p:nvPr/>
          </p:nvSpPr>
          <p:spPr bwMode="auto">
            <a:xfrm>
              <a:off x="0" y="5992813"/>
              <a:ext cx="12191999" cy="865187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grpSp>
          <p:nvGrpSpPr>
            <p:cNvPr id="9" name="Group 8"/>
            <p:cNvGrpSpPr/>
            <p:nvPr/>
          </p:nvGrpSpPr>
          <p:grpSpPr>
            <a:xfrm>
              <a:off x="2418302" y="6184344"/>
              <a:ext cx="7355393" cy="482123"/>
              <a:chOff x="2698970" y="6184344"/>
              <a:chExt cx="7355393" cy="482123"/>
            </a:xfrm>
          </p:grpSpPr>
          <p:pic>
            <p:nvPicPr>
              <p:cNvPr id="10" name="Picture 4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698970" y="6184344"/>
                <a:ext cx="2284694" cy="48212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5B9BD5"/>
                    </a:solidFill>
                  </a14:hiddenFill>
                </a:ext>
                <a:ext uri="{91240B29-F687-4F45-9708-019B960494DF}">
                  <a14:hiddenLine xmlns:a14="http://schemas.microsoft.com/office/drawing/2010/main" w="25400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000000"/>
                      </a:outerShdw>
                    </a:effectLst>
                  </a14:hiddenEffects>
                </a:ext>
              </a:extLst>
            </p:spPr>
          </p:pic>
          <p:sp>
            <p:nvSpPr>
              <p:cNvPr id="11" name="Text Box 5"/>
              <p:cNvSpPr txBox="1">
                <a:spLocks noChangeArrowheads="1"/>
              </p:cNvSpPr>
              <p:nvPr/>
            </p:nvSpPr>
            <p:spPr bwMode="auto">
              <a:xfrm>
                <a:off x="5310905" y="6244446"/>
                <a:ext cx="4743458" cy="36191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5B9BD5"/>
                    </a:solidFill>
                  </a14:hiddenFill>
                </a:ext>
                <a:ext uri="{91240B29-F687-4F45-9708-019B960494DF}">
                  <a14:hiddenLine xmlns:a14="http://schemas.microsoft.com/office/drawing/2010/main" w="25400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000000"/>
                      </a:outerShdw>
                    </a:effectLst>
                  </a14:hiddenEffects>
                </a:ext>
              </a:extLst>
            </p:spPr>
            <p:txBody>
              <a:bodyPr vert="horz" wrap="square" lIns="36576" tIns="36576" rIns="36576" bIns="36576" numCol="1" anchor="t" anchorCtr="0" compatLnSpc="1">
                <a:prstTxWarp prst="textNoShape">
                  <a:avLst/>
                </a:prstTxWarp>
              </a:bodyPr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en-US" b="1" dirty="0">
                    <a:solidFill>
                      <a:srgbClr val="FFFFFF"/>
                    </a:solidFill>
                    <a:latin typeface="Arial" panose="020B0604020202020204" pitchFamily="34" charset="0"/>
                  </a:rPr>
                  <a:t>National Sustainability Teachers’ Academy</a:t>
                </a:r>
                <a:endParaRPr lang="en-US" altLang="en-US" dirty="0">
                  <a:solidFill>
                    <a:prstClr val="black"/>
                  </a:solidFill>
                  <a:latin typeface="Arial" panose="020B0604020202020204" pitchFamily="34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403501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753E1-584C-4881-BA16-C834B897933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8/25/2015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ACBF4-888E-42E0-8078-C2A8CD51E2F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grpSp>
        <p:nvGrpSpPr>
          <p:cNvPr id="8" name="Group 7"/>
          <p:cNvGrpSpPr/>
          <p:nvPr userDrawn="1"/>
        </p:nvGrpSpPr>
        <p:grpSpPr>
          <a:xfrm>
            <a:off x="0" y="5992813"/>
            <a:ext cx="12191999" cy="865187"/>
            <a:chOff x="0" y="5992813"/>
            <a:chExt cx="12191999" cy="865187"/>
          </a:xfrm>
        </p:grpSpPr>
        <p:sp>
          <p:nvSpPr>
            <p:cNvPr id="9" name="Rectangle 3"/>
            <p:cNvSpPr>
              <a:spLocks noChangeArrowheads="1"/>
            </p:cNvSpPr>
            <p:nvPr/>
          </p:nvSpPr>
          <p:spPr bwMode="auto">
            <a:xfrm>
              <a:off x="0" y="5992813"/>
              <a:ext cx="12191999" cy="865187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grpSp>
          <p:nvGrpSpPr>
            <p:cNvPr id="10" name="Group 9"/>
            <p:cNvGrpSpPr/>
            <p:nvPr/>
          </p:nvGrpSpPr>
          <p:grpSpPr>
            <a:xfrm>
              <a:off x="2418302" y="6184344"/>
              <a:ext cx="7355393" cy="482123"/>
              <a:chOff x="2698970" y="6184344"/>
              <a:chExt cx="7355393" cy="482123"/>
            </a:xfrm>
          </p:grpSpPr>
          <p:pic>
            <p:nvPicPr>
              <p:cNvPr id="11" name="Picture 4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698970" y="6184344"/>
                <a:ext cx="2284694" cy="48212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5B9BD5"/>
                    </a:solidFill>
                  </a14:hiddenFill>
                </a:ext>
                <a:ext uri="{91240B29-F687-4F45-9708-019B960494DF}">
                  <a14:hiddenLine xmlns:a14="http://schemas.microsoft.com/office/drawing/2010/main" w="25400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000000"/>
                      </a:outerShdw>
                    </a:effectLst>
                  </a14:hiddenEffects>
                </a:ext>
              </a:extLst>
            </p:spPr>
          </p:pic>
          <p:sp>
            <p:nvSpPr>
              <p:cNvPr id="12" name="Text Box 5"/>
              <p:cNvSpPr txBox="1">
                <a:spLocks noChangeArrowheads="1"/>
              </p:cNvSpPr>
              <p:nvPr/>
            </p:nvSpPr>
            <p:spPr bwMode="auto">
              <a:xfrm>
                <a:off x="5310905" y="6244446"/>
                <a:ext cx="4743458" cy="36191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5B9BD5"/>
                    </a:solidFill>
                  </a14:hiddenFill>
                </a:ext>
                <a:ext uri="{91240B29-F687-4F45-9708-019B960494DF}">
                  <a14:hiddenLine xmlns:a14="http://schemas.microsoft.com/office/drawing/2010/main" w="25400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000000"/>
                      </a:outerShdw>
                    </a:effectLst>
                  </a14:hiddenEffects>
                </a:ext>
              </a:extLst>
            </p:spPr>
            <p:txBody>
              <a:bodyPr vert="horz" wrap="square" lIns="36576" tIns="36576" rIns="36576" bIns="36576" numCol="1" anchor="t" anchorCtr="0" compatLnSpc="1">
                <a:prstTxWarp prst="textNoShape">
                  <a:avLst/>
                </a:prstTxWarp>
              </a:bodyPr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en-US" b="1" dirty="0">
                    <a:solidFill>
                      <a:srgbClr val="FFFFFF"/>
                    </a:solidFill>
                    <a:latin typeface="Arial" panose="020B0604020202020204" pitchFamily="34" charset="0"/>
                  </a:rPr>
                  <a:t>National Sustainability Teachers’ Academy</a:t>
                </a:r>
                <a:endParaRPr lang="en-US" altLang="en-US" dirty="0">
                  <a:solidFill>
                    <a:prstClr val="black"/>
                  </a:solidFill>
                  <a:latin typeface="Arial" panose="020B0604020202020204" pitchFamily="34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2965725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753E1-584C-4881-BA16-C834B897933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8/25/2015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ACBF4-888E-42E0-8078-C2A8CD51E2F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grpSp>
        <p:nvGrpSpPr>
          <p:cNvPr id="10" name="Group 9"/>
          <p:cNvGrpSpPr/>
          <p:nvPr userDrawn="1"/>
        </p:nvGrpSpPr>
        <p:grpSpPr>
          <a:xfrm>
            <a:off x="0" y="5992813"/>
            <a:ext cx="12191999" cy="865187"/>
            <a:chOff x="0" y="5992813"/>
            <a:chExt cx="12191999" cy="865187"/>
          </a:xfrm>
        </p:grpSpPr>
        <p:sp>
          <p:nvSpPr>
            <p:cNvPr id="11" name="Rectangle 3"/>
            <p:cNvSpPr>
              <a:spLocks noChangeArrowheads="1"/>
            </p:cNvSpPr>
            <p:nvPr/>
          </p:nvSpPr>
          <p:spPr bwMode="auto">
            <a:xfrm>
              <a:off x="0" y="5992813"/>
              <a:ext cx="12191999" cy="865187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grpSp>
          <p:nvGrpSpPr>
            <p:cNvPr id="12" name="Group 11"/>
            <p:cNvGrpSpPr/>
            <p:nvPr/>
          </p:nvGrpSpPr>
          <p:grpSpPr>
            <a:xfrm>
              <a:off x="2418302" y="6184344"/>
              <a:ext cx="7355393" cy="482123"/>
              <a:chOff x="2698970" y="6184344"/>
              <a:chExt cx="7355393" cy="482123"/>
            </a:xfrm>
          </p:grpSpPr>
          <p:pic>
            <p:nvPicPr>
              <p:cNvPr id="13" name="Picture 4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698970" y="6184344"/>
                <a:ext cx="2284694" cy="48212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5B9BD5"/>
                    </a:solidFill>
                  </a14:hiddenFill>
                </a:ext>
                <a:ext uri="{91240B29-F687-4F45-9708-019B960494DF}">
                  <a14:hiddenLine xmlns:a14="http://schemas.microsoft.com/office/drawing/2010/main" w="25400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000000"/>
                      </a:outerShdw>
                    </a:effectLst>
                  </a14:hiddenEffects>
                </a:ext>
              </a:extLst>
            </p:spPr>
          </p:pic>
          <p:sp>
            <p:nvSpPr>
              <p:cNvPr id="14" name="Text Box 5"/>
              <p:cNvSpPr txBox="1">
                <a:spLocks noChangeArrowheads="1"/>
              </p:cNvSpPr>
              <p:nvPr/>
            </p:nvSpPr>
            <p:spPr bwMode="auto">
              <a:xfrm>
                <a:off x="5310905" y="6244446"/>
                <a:ext cx="4743458" cy="36191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5B9BD5"/>
                    </a:solidFill>
                  </a14:hiddenFill>
                </a:ext>
                <a:ext uri="{91240B29-F687-4F45-9708-019B960494DF}">
                  <a14:hiddenLine xmlns:a14="http://schemas.microsoft.com/office/drawing/2010/main" w="25400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000000"/>
                      </a:outerShdw>
                    </a:effectLst>
                  </a14:hiddenEffects>
                </a:ext>
              </a:extLst>
            </p:spPr>
            <p:txBody>
              <a:bodyPr vert="horz" wrap="square" lIns="36576" tIns="36576" rIns="36576" bIns="36576" numCol="1" anchor="t" anchorCtr="0" compatLnSpc="1">
                <a:prstTxWarp prst="textNoShape">
                  <a:avLst/>
                </a:prstTxWarp>
              </a:bodyPr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en-US" b="1" dirty="0">
                    <a:solidFill>
                      <a:srgbClr val="FFFFFF"/>
                    </a:solidFill>
                    <a:latin typeface="Arial" panose="020B0604020202020204" pitchFamily="34" charset="0"/>
                  </a:rPr>
                  <a:t>National Sustainability Teachers’ Academy</a:t>
                </a:r>
                <a:endParaRPr lang="en-US" altLang="en-US" dirty="0">
                  <a:solidFill>
                    <a:prstClr val="black"/>
                  </a:solidFill>
                  <a:latin typeface="Arial" panose="020B0604020202020204" pitchFamily="34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4750330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753E1-584C-4881-BA16-C834B897933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8/25/2015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ACBF4-888E-42E0-8078-C2A8CD51E2F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grpSp>
        <p:nvGrpSpPr>
          <p:cNvPr id="6" name="Group 5"/>
          <p:cNvGrpSpPr/>
          <p:nvPr userDrawn="1"/>
        </p:nvGrpSpPr>
        <p:grpSpPr>
          <a:xfrm>
            <a:off x="0" y="5992813"/>
            <a:ext cx="12191999" cy="865187"/>
            <a:chOff x="0" y="5992813"/>
            <a:chExt cx="12191999" cy="865187"/>
          </a:xfrm>
        </p:grpSpPr>
        <p:sp>
          <p:nvSpPr>
            <p:cNvPr id="7" name="Rectangle 3"/>
            <p:cNvSpPr>
              <a:spLocks noChangeArrowheads="1"/>
            </p:cNvSpPr>
            <p:nvPr/>
          </p:nvSpPr>
          <p:spPr bwMode="auto">
            <a:xfrm>
              <a:off x="0" y="5992813"/>
              <a:ext cx="12191999" cy="865187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grpSp>
          <p:nvGrpSpPr>
            <p:cNvPr id="8" name="Group 7"/>
            <p:cNvGrpSpPr/>
            <p:nvPr/>
          </p:nvGrpSpPr>
          <p:grpSpPr>
            <a:xfrm>
              <a:off x="2418302" y="6184344"/>
              <a:ext cx="7355393" cy="482123"/>
              <a:chOff x="2698970" y="6184344"/>
              <a:chExt cx="7355393" cy="482123"/>
            </a:xfrm>
          </p:grpSpPr>
          <p:pic>
            <p:nvPicPr>
              <p:cNvPr id="9" name="Picture 4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698970" y="6184344"/>
                <a:ext cx="2284694" cy="48212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5B9BD5"/>
                    </a:solidFill>
                  </a14:hiddenFill>
                </a:ext>
                <a:ext uri="{91240B29-F687-4F45-9708-019B960494DF}">
                  <a14:hiddenLine xmlns:a14="http://schemas.microsoft.com/office/drawing/2010/main" w="25400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000000"/>
                      </a:outerShdw>
                    </a:effectLst>
                  </a14:hiddenEffects>
                </a:ext>
              </a:extLst>
            </p:spPr>
          </p:pic>
          <p:sp>
            <p:nvSpPr>
              <p:cNvPr id="10" name="Text Box 5"/>
              <p:cNvSpPr txBox="1">
                <a:spLocks noChangeArrowheads="1"/>
              </p:cNvSpPr>
              <p:nvPr/>
            </p:nvSpPr>
            <p:spPr bwMode="auto">
              <a:xfrm>
                <a:off x="5310905" y="6244446"/>
                <a:ext cx="4743458" cy="36191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5B9BD5"/>
                    </a:solidFill>
                  </a14:hiddenFill>
                </a:ext>
                <a:ext uri="{91240B29-F687-4F45-9708-019B960494DF}">
                  <a14:hiddenLine xmlns:a14="http://schemas.microsoft.com/office/drawing/2010/main" w="25400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000000"/>
                      </a:outerShdw>
                    </a:effectLst>
                  </a14:hiddenEffects>
                </a:ext>
              </a:extLst>
            </p:spPr>
            <p:txBody>
              <a:bodyPr vert="horz" wrap="square" lIns="36576" tIns="36576" rIns="36576" bIns="36576" numCol="1" anchor="t" anchorCtr="0" compatLnSpc="1">
                <a:prstTxWarp prst="textNoShape">
                  <a:avLst/>
                </a:prstTxWarp>
              </a:bodyPr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en-US" b="1" dirty="0">
                    <a:solidFill>
                      <a:srgbClr val="FFFFFF"/>
                    </a:solidFill>
                    <a:latin typeface="Arial" panose="020B0604020202020204" pitchFamily="34" charset="0"/>
                  </a:rPr>
                  <a:t>National Sustainability Teachers’ Academy</a:t>
                </a:r>
                <a:endParaRPr lang="en-US" altLang="en-US" dirty="0">
                  <a:solidFill>
                    <a:prstClr val="black"/>
                  </a:solidFill>
                  <a:latin typeface="Arial" panose="020B0604020202020204" pitchFamily="34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7595934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753E1-584C-4881-BA16-C834B897933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8/25/2015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ACBF4-888E-42E0-8078-C2A8CD51E2F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grpSp>
        <p:nvGrpSpPr>
          <p:cNvPr id="5" name="Group 4"/>
          <p:cNvGrpSpPr/>
          <p:nvPr userDrawn="1"/>
        </p:nvGrpSpPr>
        <p:grpSpPr>
          <a:xfrm>
            <a:off x="0" y="5992813"/>
            <a:ext cx="12191999" cy="865187"/>
            <a:chOff x="0" y="5992813"/>
            <a:chExt cx="12191999" cy="865187"/>
          </a:xfrm>
        </p:grpSpPr>
        <p:sp>
          <p:nvSpPr>
            <p:cNvPr id="6" name="Rectangle 3"/>
            <p:cNvSpPr>
              <a:spLocks noChangeArrowheads="1"/>
            </p:cNvSpPr>
            <p:nvPr/>
          </p:nvSpPr>
          <p:spPr bwMode="auto">
            <a:xfrm>
              <a:off x="0" y="5992813"/>
              <a:ext cx="12191999" cy="865187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grpSp>
          <p:nvGrpSpPr>
            <p:cNvPr id="7" name="Group 6"/>
            <p:cNvGrpSpPr/>
            <p:nvPr/>
          </p:nvGrpSpPr>
          <p:grpSpPr>
            <a:xfrm>
              <a:off x="2418302" y="6184344"/>
              <a:ext cx="7355393" cy="482123"/>
              <a:chOff x="2698970" y="6184344"/>
              <a:chExt cx="7355393" cy="482123"/>
            </a:xfrm>
          </p:grpSpPr>
          <p:pic>
            <p:nvPicPr>
              <p:cNvPr id="8" name="Picture 4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698970" y="6184344"/>
                <a:ext cx="2284694" cy="48212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5B9BD5"/>
                    </a:solidFill>
                  </a14:hiddenFill>
                </a:ext>
                <a:ext uri="{91240B29-F687-4F45-9708-019B960494DF}">
                  <a14:hiddenLine xmlns:a14="http://schemas.microsoft.com/office/drawing/2010/main" w="25400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000000"/>
                      </a:outerShdw>
                    </a:effectLst>
                  </a14:hiddenEffects>
                </a:ext>
              </a:extLst>
            </p:spPr>
          </p:pic>
          <p:sp>
            <p:nvSpPr>
              <p:cNvPr id="9" name="Text Box 5"/>
              <p:cNvSpPr txBox="1">
                <a:spLocks noChangeArrowheads="1"/>
              </p:cNvSpPr>
              <p:nvPr/>
            </p:nvSpPr>
            <p:spPr bwMode="auto">
              <a:xfrm>
                <a:off x="5310905" y="6244446"/>
                <a:ext cx="4743458" cy="36191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5B9BD5"/>
                    </a:solidFill>
                  </a14:hiddenFill>
                </a:ext>
                <a:ext uri="{91240B29-F687-4F45-9708-019B960494DF}">
                  <a14:hiddenLine xmlns:a14="http://schemas.microsoft.com/office/drawing/2010/main" w="25400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000000"/>
                      </a:outerShdw>
                    </a:effectLst>
                  </a14:hiddenEffects>
                </a:ext>
              </a:extLst>
            </p:spPr>
            <p:txBody>
              <a:bodyPr vert="horz" wrap="square" lIns="36576" tIns="36576" rIns="36576" bIns="36576" numCol="1" anchor="t" anchorCtr="0" compatLnSpc="1">
                <a:prstTxWarp prst="textNoShape">
                  <a:avLst/>
                </a:prstTxWarp>
              </a:bodyPr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en-US" b="1" dirty="0">
                    <a:solidFill>
                      <a:srgbClr val="FFFFFF"/>
                    </a:solidFill>
                    <a:latin typeface="Arial" panose="020B0604020202020204" pitchFamily="34" charset="0"/>
                  </a:rPr>
                  <a:t>National Sustainability Teachers’ Academy</a:t>
                </a:r>
                <a:endParaRPr lang="en-US" altLang="en-US" dirty="0">
                  <a:solidFill>
                    <a:prstClr val="black"/>
                  </a:solidFill>
                  <a:latin typeface="Arial" panose="020B0604020202020204" pitchFamily="34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9614473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753E1-584C-4881-BA16-C834B897933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8/25/2015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ACBF4-888E-42E0-8078-C2A8CD51E2F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grpSp>
        <p:nvGrpSpPr>
          <p:cNvPr id="8" name="Group 7"/>
          <p:cNvGrpSpPr/>
          <p:nvPr userDrawn="1"/>
        </p:nvGrpSpPr>
        <p:grpSpPr>
          <a:xfrm>
            <a:off x="0" y="5992813"/>
            <a:ext cx="12191999" cy="865187"/>
            <a:chOff x="0" y="5992813"/>
            <a:chExt cx="12191999" cy="865187"/>
          </a:xfrm>
        </p:grpSpPr>
        <p:sp>
          <p:nvSpPr>
            <p:cNvPr id="9" name="Rectangle 3"/>
            <p:cNvSpPr>
              <a:spLocks noChangeArrowheads="1"/>
            </p:cNvSpPr>
            <p:nvPr/>
          </p:nvSpPr>
          <p:spPr bwMode="auto">
            <a:xfrm>
              <a:off x="0" y="5992813"/>
              <a:ext cx="12191999" cy="865187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grpSp>
          <p:nvGrpSpPr>
            <p:cNvPr id="10" name="Group 9"/>
            <p:cNvGrpSpPr/>
            <p:nvPr/>
          </p:nvGrpSpPr>
          <p:grpSpPr>
            <a:xfrm>
              <a:off x="2418302" y="6184344"/>
              <a:ext cx="7355393" cy="482123"/>
              <a:chOff x="2698970" y="6184344"/>
              <a:chExt cx="7355393" cy="482123"/>
            </a:xfrm>
          </p:grpSpPr>
          <p:pic>
            <p:nvPicPr>
              <p:cNvPr id="11" name="Picture 4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698970" y="6184344"/>
                <a:ext cx="2284694" cy="48212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5B9BD5"/>
                    </a:solidFill>
                  </a14:hiddenFill>
                </a:ext>
                <a:ext uri="{91240B29-F687-4F45-9708-019B960494DF}">
                  <a14:hiddenLine xmlns:a14="http://schemas.microsoft.com/office/drawing/2010/main" w="25400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000000"/>
                      </a:outerShdw>
                    </a:effectLst>
                  </a14:hiddenEffects>
                </a:ext>
              </a:extLst>
            </p:spPr>
          </p:pic>
          <p:sp>
            <p:nvSpPr>
              <p:cNvPr id="12" name="Text Box 5"/>
              <p:cNvSpPr txBox="1">
                <a:spLocks noChangeArrowheads="1"/>
              </p:cNvSpPr>
              <p:nvPr/>
            </p:nvSpPr>
            <p:spPr bwMode="auto">
              <a:xfrm>
                <a:off x="5310905" y="6244446"/>
                <a:ext cx="4743458" cy="36191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5B9BD5"/>
                    </a:solidFill>
                  </a14:hiddenFill>
                </a:ext>
                <a:ext uri="{91240B29-F687-4F45-9708-019B960494DF}">
                  <a14:hiddenLine xmlns:a14="http://schemas.microsoft.com/office/drawing/2010/main" w="25400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000000"/>
                      </a:outerShdw>
                    </a:effectLst>
                  </a14:hiddenEffects>
                </a:ext>
              </a:extLst>
            </p:spPr>
            <p:txBody>
              <a:bodyPr vert="horz" wrap="square" lIns="36576" tIns="36576" rIns="36576" bIns="36576" numCol="1" anchor="t" anchorCtr="0" compatLnSpc="1">
                <a:prstTxWarp prst="textNoShape">
                  <a:avLst/>
                </a:prstTxWarp>
              </a:bodyPr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en-US" b="1" dirty="0">
                    <a:solidFill>
                      <a:srgbClr val="FFFFFF"/>
                    </a:solidFill>
                    <a:latin typeface="Arial" panose="020B0604020202020204" pitchFamily="34" charset="0"/>
                  </a:rPr>
                  <a:t>National Sustainability Teachers’ Academy</a:t>
                </a:r>
                <a:endParaRPr lang="en-US" altLang="en-US" dirty="0">
                  <a:solidFill>
                    <a:prstClr val="black"/>
                  </a:solidFill>
                  <a:latin typeface="Arial" panose="020B0604020202020204" pitchFamily="34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5927030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753E1-584C-4881-BA16-C834B897933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8/25/2015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ACBF4-888E-42E0-8078-C2A8CD51E2F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grpSp>
        <p:nvGrpSpPr>
          <p:cNvPr id="8" name="Group 7"/>
          <p:cNvGrpSpPr/>
          <p:nvPr userDrawn="1"/>
        </p:nvGrpSpPr>
        <p:grpSpPr>
          <a:xfrm>
            <a:off x="0" y="5992813"/>
            <a:ext cx="12191999" cy="865187"/>
            <a:chOff x="0" y="5992813"/>
            <a:chExt cx="12191999" cy="865187"/>
          </a:xfrm>
        </p:grpSpPr>
        <p:sp>
          <p:nvSpPr>
            <p:cNvPr id="9" name="Rectangle 3"/>
            <p:cNvSpPr>
              <a:spLocks noChangeArrowheads="1"/>
            </p:cNvSpPr>
            <p:nvPr/>
          </p:nvSpPr>
          <p:spPr bwMode="auto">
            <a:xfrm>
              <a:off x="0" y="5992813"/>
              <a:ext cx="12191999" cy="865187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grpSp>
          <p:nvGrpSpPr>
            <p:cNvPr id="10" name="Group 9"/>
            <p:cNvGrpSpPr/>
            <p:nvPr/>
          </p:nvGrpSpPr>
          <p:grpSpPr>
            <a:xfrm>
              <a:off x="2418302" y="6184344"/>
              <a:ext cx="7355393" cy="482123"/>
              <a:chOff x="2698970" y="6184344"/>
              <a:chExt cx="7355393" cy="482123"/>
            </a:xfrm>
          </p:grpSpPr>
          <p:pic>
            <p:nvPicPr>
              <p:cNvPr id="11" name="Picture 4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698970" y="6184344"/>
                <a:ext cx="2284694" cy="48212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5B9BD5"/>
                    </a:solidFill>
                  </a14:hiddenFill>
                </a:ext>
                <a:ext uri="{91240B29-F687-4F45-9708-019B960494DF}">
                  <a14:hiddenLine xmlns:a14="http://schemas.microsoft.com/office/drawing/2010/main" w="25400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000000"/>
                      </a:outerShdw>
                    </a:effectLst>
                  </a14:hiddenEffects>
                </a:ext>
              </a:extLst>
            </p:spPr>
          </p:pic>
          <p:sp>
            <p:nvSpPr>
              <p:cNvPr id="12" name="Text Box 5"/>
              <p:cNvSpPr txBox="1">
                <a:spLocks noChangeArrowheads="1"/>
              </p:cNvSpPr>
              <p:nvPr/>
            </p:nvSpPr>
            <p:spPr bwMode="auto">
              <a:xfrm>
                <a:off x="5310905" y="6244446"/>
                <a:ext cx="4743458" cy="36191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5B9BD5"/>
                    </a:solidFill>
                  </a14:hiddenFill>
                </a:ext>
                <a:ext uri="{91240B29-F687-4F45-9708-019B960494DF}">
                  <a14:hiddenLine xmlns:a14="http://schemas.microsoft.com/office/drawing/2010/main" w="25400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000000"/>
                      </a:outerShdw>
                    </a:effectLst>
                  </a14:hiddenEffects>
                </a:ext>
              </a:extLst>
            </p:spPr>
            <p:txBody>
              <a:bodyPr vert="horz" wrap="square" lIns="36576" tIns="36576" rIns="36576" bIns="36576" numCol="1" anchor="t" anchorCtr="0" compatLnSpc="1">
                <a:prstTxWarp prst="textNoShape">
                  <a:avLst/>
                </a:prstTxWarp>
              </a:bodyPr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en-US" b="1" dirty="0">
                    <a:solidFill>
                      <a:srgbClr val="FFFFFF"/>
                    </a:solidFill>
                    <a:latin typeface="Arial" panose="020B0604020202020204" pitchFamily="34" charset="0"/>
                  </a:rPr>
                  <a:t>National Sustainability Teachers’ Academy</a:t>
                </a:r>
                <a:endParaRPr lang="en-US" altLang="en-US" dirty="0">
                  <a:solidFill>
                    <a:prstClr val="black"/>
                  </a:solidFill>
                  <a:latin typeface="Arial" panose="020B0604020202020204" pitchFamily="34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0731664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A753E1-584C-4881-BA16-C834B897933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8/25/2015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1ACBF4-888E-42E0-8078-C2A8CD51E2F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grpSp>
        <p:nvGrpSpPr>
          <p:cNvPr id="7" name="Group 6"/>
          <p:cNvGrpSpPr/>
          <p:nvPr userDrawn="1"/>
        </p:nvGrpSpPr>
        <p:grpSpPr>
          <a:xfrm>
            <a:off x="0" y="5992813"/>
            <a:ext cx="12191999" cy="865187"/>
            <a:chOff x="0" y="5992813"/>
            <a:chExt cx="12191999" cy="865187"/>
          </a:xfrm>
        </p:grpSpPr>
        <p:sp>
          <p:nvSpPr>
            <p:cNvPr id="8" name="Rectangle 3"/>
            <p:cNvSpPr>
              <a:spLocks noChangeArrowheads="1"/>
            </p:cNvSpPr>
            <p:nvPr/>
          </p:nvSpPr>
          <p:spPr bwMode="auto">
            <a:xfrm>
              <a:off x="0" y="5992813"/>
              <a:ext cx="12191999" cy="865187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grpSp>
          <p:nvGrpSpPr>
            <p:cNvPr id="9" name="Group 8"/>
            <p:cNvGrpSpPr/>
            <p:nvPr/>
          </p:nvGrpSpPr>
          <p:grpSpPr>
            <a:xfrm>
              <a:off x="2418302" y="6184344"/>
              <a:ext cx="7355393" cy="482123"/>
              <a:chOff x="2698970" y="6184344"/>
              <a:chExt cx="7355393" cy="482123"/>
            </a:xfrm>
          </p:grpSpPr>
          <p:pic>
            <p:nvPicPr>
              <p:cNvPr id="10" name="Picture 4"/>
              <p:cNvPicPr>
                <a:picLocks noChangeAspect="1" noChangeArrowheads="1"/>
              </p:cNvPicPr>
              <p:nvPr/>
            </p:nvPicPr>
            <p:blipFill>
              <a:blip r:embed="rId1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698970" y="6184344"/>
                <a:ext cx="2284694" cy="48212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5B9BD5"/>
                    </a:solidFill>
                  </a14:hiddenFill>
                </a:ext>
                <a:ext uri="{91240B29-F687-4F45-9708-019B960494DF}">
                  <a14:hiddenLine xmlns:a14="http://schemas.microsoft.com/office/drawing/2010/main" w="25400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000000"/>
                      </a:outerShdw>
                    </a:effectLst>
                  </a14:hiddenEffects>
                </a:ext>
              </a:extLst>
            </p:spPr>
          </p:pic>
          <p:sp>
            <p:nvSpPr>
              <p:cNvPr id="11" name="Text Box 5"/>
              <p:cNvSpPr txBox="1">
                <a:spLocks noChangeArrowheads="1"/>
              </p:cNvSpPr>
              <p:nvPr/>
            </p:nvSpPr>
            <p:spPr bwMode="auto">
              <a:xfrm>
                <a:off x="5310905" y="6244446"/>
                <a:ext cx="4743458" cy="36191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5B9BD5"/>
                    </a:solidFill>
                  </a14:hiddenFill>
                </a:ext>
                <a:ext uri="{91240B29-F687-4F45-9708-019B960494DF}">
                  <a14:hiddenLine xmlns:a14="http://schemas.microsoft.com/office/drawing/2010/main" w="25400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000000"/>
                      </a:outerShdw>
                    </a:effectLst>
                  </a14:hiddenEffects>
                </a:ext>
              </a:extLst>
            </p:spPr>
            <p:txBody>
              <a:bodyPr vert="horz" wrap="square" lIns="36576" tIns="36576" rIns="36576" bIns="36576" numCol="1" anchor="t" anchorCtr="0" compatLnSpc="1">
                <a:prstTxWarp prst="textNoShape">
                  <a:avLst/>
                </a:prstTxWarp>
              </a:bodyPr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en-US" b="1" dirty="0">
                    <a:solidFill>
                      <a:srgbClr val="FFFFFF"/>
                    </a:solidFill>
                    <a:latin typeface="Arial" panose="020B0604020202020204" pitchFamily="34" charset="0"/>
                  </a:rPr>
                  <a:t>National Sustainability Teachers’ Academy</a:t>
                </a:r>
                <a:endParaRPr lang="en-US" altLang="en-US" dirty="0">
                  <a:solidFill>
                    <a:prstClr val="black"/>
                  </a:solidFill>
                  <a:latin typeface="Arial" panose="020B0604020202020204" pitchFamily="34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8688755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sustainableschools.asu.edu/learn-more/toolkit/food/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2418302" y="6184344"/>
            <a:ext cx="7355393" cy="482123"/>
            <a:chOff x="2698970" y="6184344"/>
            <a:chExt cx="7355393" cy="482123"/>
          </a:xfrm>
        </p:grpSpPr>
        <p:pic>
          <p:nvPicPr>
            <p:cNvPr id="1028" name="Picture 4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98970" y="6184344"/>
              <a:ext cx="2284694" cy="48212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  <p:sp>
          <p:nvSpPr>
            <p:cNvPr id="6" name="Text Box 5"/>
            <p:cNvSpPr txBox="1">
              <a:spLocks noChangeArrowheads="1"/>
            </p:cNvSpPr>
            <p:nvPr/>
          </p:nvSpPr>
          <p:spPr bwMode="auto">
            <a:xfrm>
              <a:off x="5310905" y="6244446"/>
              <a:ext cx="4743458" cy="36191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b="1" dirty="0">
                  <a:solidFill>
                    <a:srgbClr val="FFFFFF"/>
                  </a:solidFill>
                  <a:latin typeface="Arial" panose="020B0604020202020204" pitchFamily="34" charset="0"/>
                </a:rPr>
                <a:t>National Sustainability Teachers’ Academy</a:t>
              </a:r>
              <a:endParaRPr lang="en-US" altLang="en-US" dirty="0">
                <a:solidFill>
                  <a:prstClr val="black"/>
                </a:solidFill>
                <a:latin typeface="Arial" panose="020B0604020202020204" pitchFamily="34" charset="0"/>
              </a:endParaRPr>
            </a:p>
          </p:txBody>
        </p:sp>
      </p:grpSp>
      <p:sp>
        <p:nvSpPr>
          <p:cNvPr id="13" name="TextBox 12"/>
          <p:cNvSpPr txBox="1"/>
          <p:nvPr/>
        </p:nvSpPr>
        <p:spPr>
          <a:xfrm>
            <a:off x="2657466" y="4658586"/>
            <a:ext cx="953453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5400" dirty="0">
                <a:solidFill>
                  <a:prstClr val="black"/>
                </a:solidFill>
              </a:rPr>
              <a:t>Systems are </a:t>
            </a:r>
            <a:r>
              <a:rPr lang="en-US" sz="8000" dirty="0">
                <a:solidFill>
                  <a:srgbClr val="5B9BD5"/>
                </a:solidFill>
              </a:rPr>
              <a:t>Dynamic</a:t>
            </a:r>
          </a:p>
        </p:txBody>
      </p:sp>
      <p:pic>
        <p:nvPicPr>
          <p:cNvPr id="7" name="Picture 2" descr="http://3.bp.blogspot.com/_pWhme3zLkX4/TEiHs5rFRsI/AAAAAAAAAA0/tVf4TTUXSqU/s1600/GlobalFoodSystem.bmp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2157" y="244901"/>
            <a:ext cx="6474963" cy="48496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49768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365125"/>
            <a:ext cx="10515600" cy="1325563"/>
          </a:xfrm>
        </p:spPr>
        <p:txBody>
          <a:bodyPr/>
          <a:lstStyle/>
          <a:p>
            <a:r>
              <a:rPr lang="en-US" dirty="0" smtClean="0"/>
              <a:t>What is a SYSTEM?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0" y="1825625"/>
            <a:ext cx="10515600" cy="989013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What are defining features of a system?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27189" y="110760"/>
            <a:ext cx="4328535" cy="55356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62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 idx="4294967295"/>
          </p:nvPr>
        </p:nvSpPr>
        <p:spPr>
          <a:xfrm>
            <a:off x="0" y="365125"/>
            <a:ext cx="10515600" cy="1325563"/>
          </a:xfrm>
        </p:spPr>
        <p:txBody>
          <a:bodyPr/>
          <a:lstStyle/>
          <a:p>
            <a:pPr algn="l" eaLnBrk="1" hangingPunct="1"/>
            <a:r>
              <a:rPr lang="en-US" smtClean="0">
                <a:latin typeface="Helvetica" pitchFamily="34" charset="0"/>
                <a:ea typeface="ＭＳ Ｐゴシック" pitchFamily="34" charset="-128"/>
                <a:cs typeface="Helvetica" pitchFamily="34" charset="0"/>
              </a:rPr>
              <a:t>Systems </a:t>
            </a:r>
          </a:p>
        </p:txBody>
      </p:sp>
      <p:sp>
        <p:nvSpPr>
          <p:cNvPr id="21507" name="Content Placeholder 2"/>
          <p:cNvSpPr>
            <a:spLocks noGrp="1"/>
          </p:cNvSpPr>
          <p:nvPr>
            <p:ph idx="4294967295"/>
          </p:nvPr>
        </p:nvSpPr>
        <p:spPr>
          <a:xfrm>
            <a:off x="0" y="1825625"/>
            <a:ext cx="10515600" cy="4351338"/>
          </a:xfrm>
        </p:spPr>
        <p:txBody>
          <a:bodyPr rtlCol="0">
            <a:normAutofit/>
          </a:bodyPr>
          <a:lstStyle/>
          <a:p>
            <a:pPr marL="457200" lvl="1" indent="0">
              <a:buNone/>
              <a:defRPr/>
            </a:pPr>
            <a:r>
              <a:rPr lang="en-US" sz="3000" dirty="0">
                <a:solidFill>
                  <a:schemeClr val="bg1">
                    <a:lumMod val="50000"/>
                  </a:schemeClr>
                </a:solidFill>
                <a:latin typeface="Helvetica" pitchFamily="34" charset="0"/>
                <a:cs typeface="Helvetica" pitchFamily="34" charset="0"/>
              </a:rPr>
              <a:t>Any combination of </a:t>
            </a:r>
            <a:r>
              <a:rPr lang="en-US" sz="3000" b="1" dirty="0">
                <a:solidFill>
                  <a:schemeClr val="bg1">
                    <a:lumMod val="50000"/>
                  </a:schemeClr>
                </a:solidFill>
                <a:latin typeface="Helvetica" pitchFamily="34" charset="0"/>
                <a:cs typeface="Helvetica" pitchFamily="34" charset="0"/>
              </a:rPr>
              <a:t>two or more components</a:t>
            </a:r>
            <a:r>
              <a:rPr lang="en-US" sz="3000" dirty="0">
                <a:solidFill>
                  <a:schemeClr val="bg1">
                    <a:lumMod val="50000"/>
                  </a:schemeClr>
                </a:solidFill>
                <a:latin typeface="Helvetica" pitchFamily="34" charset="0"/>
                <a:cs typeface="Helvetica" pitchFamily="34" charset="0"/>
              </a:rPr>
              <a:t> that have </a:t>
            </a:r>
            <a:r>
              <a:rPr lang="en-US" sz="3000" b="1" dirty="0">
                <a:solidFill>
                  <a:schemeClr val="bg1">
                    <a:lumMod val="50000"/>
                  </a:schemeClr>
                </a:solidFill>
                <a:latin typeface="Helvetica" pitchFamily="34" charset="0"/>
                <a:cs typeface="Helvetica" pitchFamily="34" charset="0"/>
              </a:rPr>
              <a:t>direct and indirect effects</a:t>
            </a:r>
            <a:r>
              <a:rPr lang="en-US" sz="3000" dirty="0">
                <a:solidFill>
                  <a:schemeClr val="bg1">
                    <a:lumMod val="50000"/>
                  </a:schemeClr>
                </a:solidFill>
                <a:latin typeface="Helvetica" pitchFamily="34" charset="0"/>
                <a:cs typeface="Helvetica" pitchFamily="34" charset="0"/>
              </a:rPr>
              <a:t> on one another is termed a “system.” </a:t>
            </a:r>
          </a:p>
          <a:p>
            <a:pPr marL="457200" lvl="1" indent="0">
              <a:buNone/>
              <a:defRPr/>
            </a:pPr>
            <a:endParaRPr lang="en-US" dirty="0" smtClean="0"/>
          </a:p>
          <a:p>
            <a:pPr marL="457200" lvl="1" indent="0">
              <a:buNone/>
              <a:defRPr/>
            </a:pPr>
            <a:r>
              <a:rPr lang="en-US" dirty="0" smtClean="0"/>
              <a:t>Systems have:</a:t>
            </a:r>
          </a:p>
          <a:p>
            <a:pPr lvl="1">
              <a:defRPr/>
            </a:pPr>
            <a:r>
              <a:rPr lang="en-US" dirty="0" smtClean="0"/>
              <a:t>Boundaries</a:t>
            </a:r>
          </a:p>
          <a:p>
            <a:pPr lvl="1">
              <a:defRPr/>
            </a:pPr>
            <a:r>
              <a:rPr lang="en-US" dirty="0" smtClean="0"/>
              <a:t>Components</a:t>
            </a:r>
          </a:p>
          <a:p>
            <a:pPr lvl="1">
              <a:defRPr/>
            </a:pPr>
            <a:r>
              <a:rPr lang="en-US" dirty="0" smtClean="0"/>
              <a:t>Flows &amp; Interactions</a:t>
            </a:r>
          </a:p>
          <a:p>
            <a:pPr>
              <a:defRPr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571512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2539" y="2431944"/>
            <a:ext cx="6895238" cy="313333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about our food system?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7410057" y="3521556"/>
            <a:ext cx="478194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solidFill>
                  <a:schemeClr val="accent6"/>
                </a:solidFill>
              </a:rPr>
              <a:t>Find your primary concept on the front of your card</a:t>
            </a:r>
            <a:endParaRPr lang="en-US" sz="2800" dirty="0">
              <a:solidFill>
                <a:schemeClr val="accent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5509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about our food system?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04406" y="3323877"/>
            <a:ext cx="451171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C00000"/>
                </a:solidFill>
              </a:rPr>
              <a:t>Look for your two Interconnected Concepts on the back</a:t>
            </a:r>
            <a:endParaRPr lang="en-US" sz="2800" dirty="0">
              <a:solidFill>
                <a:srgbClr val="C00000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29844" y="2234263"/>
            <a:ext cx="6895238" cy="31333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5123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about our food system?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635345"/>
            <a:ext cx="10515600" cy="1634906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No matter what happens, stay equidistant to your Interconnected Concepts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/>
          <a:srcRect l="41310" t="10109" r="39818" b="4429"/>
          <a:stretch/>
        </p:blipFill>
        <p:spPr>
          <a:xfrm flipH="1">
            <a:off x="2696303" y="4035973"/>
            <a:ext cx="835173" cy="1954924"/>
          </a:xfrm>
          <a:prstGeom prst="rect">
            <a:avLst/>
          </a:prstGeom>
        </p:spPr>
      </p:pic>
      <p:sp>
        <p:nvSpPr>
          <p:cNvPr id="7" name="Right Arrow 6"/>
          <p:cNvSpPr/>
          <p:nvPr/>
        </p:nvSpPr>
        <p:spPr>
          <a:xfrm rot="9169441">
            <a:off x="3476009" y="4519172"/>
            <a:ext cx="1686910" cy="264073"/>
          </a:xfrm>
          <a:prstGeom prst="right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prstClr val="black"/>
                </a:solidFill>
              </a:ln>
              <a:solidFill>
                <a:prstClr val="black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4"/>
          <a:srcRect l="7670" t="1630" r="9276"/>
          <a:stretch/>
        </p:blipFill>
        <p:spPr>
          <a:xfrm>
            <a:off x="5139559" y="3326524"/>
            <a:ext cx="693682" cy="1919076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4"/>
          <a:srcRect l="11526" r="5420"/>
          <a:stretch/>
        </p:blipFill>
        <p:spPr>
          <a:xfrm>
            <a:off x="7441324" y="4037990"/>
            <a:ext cx="693684" cy="1950889"/>
          </a:xfrm>
          <a:prstGeom prst="rect">
            <a:avLst/>
          </a:prstGeom>
        </p:spPr>
      </p:pic>
      <p:sp>
        <p:nvSpPr>
          <p:cNvPr id="8" name="Right Arrow 7"/>
          <p:cNvSpPr/>
          <p:nvPr/>
        </p:nvSpPr>
        <p:spPr>
          <a:xfrm rot="2344353">
            <a:off x="5785115" y="4644584"/>
            <a:ext cx="1660756" cy="244365"/>
          </a:xfrm>
          <a:prstGeom prst="right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prstClr val="black"/>
                </a:solidFill>
              </a:ln>
              <a:solidFill>
                <a:prstClr val="black"/>
              </a:solidFill>
            </a:endParaRPr>
          </a:p>
        </p:txBody>
      </p:sp>
      <p:sp>
        <p:nvSpPr>
          <p:cNvPr id="5" name="Right Brace 4"/>
          <p:cNvSpPr/>
          <p:nvPr/>
        </p:nvSpPr>
        <p:spPr>
          <a:xfrm rot="18628685">
            <a:off x="6512108" y="3824959"/>
            <a:ext cx="452176" cy="1117924"/>
          </a:xfrm>
          <a:prstGeom prst="rightBrace">
            <a:avLst>
              <a:gd name="adj1" fmla="val 8333"/>
              <a:gd name="adj2" fmla="val 52699"/>
            </a:avLst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</a:endParaRPr>
          </a:p>
        </p:txBody>
      </p:sp>
      <p:sp>
        <p:nvSpPr>
          <p:cNvPr id="11" name="Right Brace 10"/>
          <p:cNvSpPr/>
          <p:nvPr/>
        </p:nvSpPr>
        <p:spPr>
          <a:xfrm rot="14595784">
            <a:off x="3985241" y="3754416"/>
            <a:ext cx="452176" cy="1117924"/>
          </a:xfrm>
          <a:prstGeom prst="rightBrace">
            <a:avLst>
              <a:gd name="adj1" fmla="val 8333"/>
              <a:gd name="adj2" fmla="val 52699"/>
            </a:avLst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909127" y="3634922"/>
            <a:ext cx="4307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5B9BD5"/>
                </a:solidFill>
              </a:rPr>
              <a:t>X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6878666" y="3810546"/>
            <a:ext cx="4307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5B9BD5"/>
                </a:solidFill>
              </a:rPr>
              <a:t>X</a:t>
            </a:r>
          </a:p>
        </p:txBody>
      </p:sp>
    </p:spTree>
    <p:extLst>
      <p:ext uri="{BB962C8B-B14F-4D97-AF65-F5344CB8AC3E}">
        <p14:creationId xmlns:p14="http://schemas.microsoft.com/office/powerpoint/2010/main" val="1029469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842" y="168166"/>
            <a:ext cx="10515600" cy="1325563"/>
          </a:xfrm>
        </p:spPr>
        <p:txBody>
          <a:bodyPr/>
          <a:lstStyle/>
          <a:p>
            <a:r>
              <a:rPr lang="en-US" dirty="0" smtClean="0"/>
              <a:t>Food Systems: Elaboration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27842" y="1313246"/>
            <a:ext cx="10515600" cy="2131520"/>
          </a:xfrm>
        </p:spPr>
        <p:txBody>
          <a:bodyPr/>
          <a:lstStyle/>
          <a:p>
            <a:r>
              <a:rPr lang="en-US" dirty="0" smtClean="0"/>
              <a:t>Where was your attention focused during the activity?</a:t>
            </a:r>
          </a:p>
          <a:p>
            <a:r>
              <a:rPr lang="en-US" dirty="0" smtClean="0"/>
              <a:t>How did one ‘disturbance’ impact the entire system?</a:t>
            </a:r>
          </a:p>
          <a:p>
            <a:r>
              <a:rPr lang="en-US" dirty="0" smtClean="0"/>
              <a:t>Why is it helpful to understand system dynamics and interconnectedness?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59165" y="2977882"/>
            <a:ext cx="3831349" cy="28776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6899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Food Systems: Evaluation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</a:t>
            </a:r>
            <a:r>
              <a:rPr lang="en-US" dirty="0" smtClean="0"/>
              <a:t>eflect upon the relationship amongst the three concepts on your card. How do they impact one another?</a:t>
            </a:r>
          </a:p>
          <a:p>
            <a:endParaRPr lang="en-US" dirty="0"/>
          </a:p>
          <a:p>
            <a:r>
              <a:rPr lang="en-US" dirty="0" smtClean="0"/>
              <a:t>As we saw a change in one area impacts the entire system, so what could you, as a consumer, do to positively impact the food system?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sz="2000" i="1" dirty="0" smtClean="0"/>
              <a:t>Lesson plan is on your USB drive &amp; a version with additional worksheets can </a:t>
            </a:r>
            <a:r>
              <a:rPr lang="en-US" sz="2000" i="1" dirty="0"/>
              <a:t>be found here: </a:t>
            </a:r>
            <a:r>
              <a:rPr lang="en-US" sz="2000" i="1" dirty="0">
                <a:hlinkClick r:id="rId3"/>
              </a:rPr>
              <a:t>https://sustainableschools.asu.edu/learn-more/toolkit/food</a:t>
            </a:r>
            <a:r>
              <a:rPr lang="en-US" sz="2000" i="1" dirty="0" smtClean="0">
                <a:hlinkClick r:id="rId3"/>
              </a:rPr>
              <a:t>/</a:t>
            </a:r>
            <a:r>
              <a:rPr lang="en-US" sz="2000" i="1" dirty="0" smtClean="0"/>
              <a:t>	</a:t>
            </a:r>
            <a:r>
              <a:rPr lang="en-US" dirty="0" smtClean="0"/>
              <a:t> 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7273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E_HAS_URLS" val="oh hey this is notes box, due to this not being an empty string. woot."/>
</p:tagLst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174</TotalTime>
  <Words>307</Words>
  <Application>Microsoft Office PowerPoint</Application>
  <PresentationFormat>Widescreen</PresentationFormat>
  <Paragraphs>37</Paragraphs>
  <Slides>8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5" baseType="lpstr">
      <vt:lpstr>ＭＳ Ｐゴシック</vt:lpstr>
      <vt:lpstr>Arial</vt:lpstr>
      <vt:lpstr>Calibri</vt:lpstr>
      <vt:lpstr>Calibri Light</vt:lpstr>
      <vt:lpstr>Helvetica</vt:lpstr>
      <vt:lpstr>Times</vt:lpstr>
      <vt:lpstr>1_Office Theme</vt:lpstr>
      <vt:lpstr>PowerPoint Presentation</vt:lpstr>
      <vt:lpstr>What is a SYSTEM?</vt:lpstr>
      <vt:lpstr>Systems </vt:lpstr>
      <vt:lpstr>What about our food system?</vt:lpstr>
      <vt:lpstr>What about our food system?</vt:lpstr>
      <vt:lpstr>What about our food system?</vt:lpstr>
      <vt:lpstr>Food Systems: Elaboration</vt:lpstr>
      <vt:lpstr>Food Systems: Evaluation</vt:lpstr>
    </vt:vector>
  </TitlesOfParts>
  <Company>ASU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Walton Sustainability Solutions Initiatives</dc:title>
  <dc:creator>Erin Redman</dc:creator>
  <cp:lastModifiedBy>Robert McGehee</cp:lastModifiedBy>
  <cp:revision>5</cp:revision>
  <dcterms:created xsi:type="dcterms:W3CDTF">2015-06-08T20:24:48Z</dcterms:created>
  <dcterms:modified xsi:type="dcterms:W3CDTF">2015-08-25T17:09:51Z</dcterms:modified>
</cp:coreProperties>
</file>