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65" r:id="rId5"/>
    <p:sldId id="266" r:id="rId6"/>
    <p:sldId id="268" r:id="rId7"/>
    <p:sldId id="269" r:id="rId8"/>
    <p:sldId id="260" r:id="rId9"/>
    <p:sldId id="271" r:id="rId10"/>
    <p:sldId id="270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0F4E0-1695-4C90-9D7D-110C6D1A286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2BFA3-9731-4927-98F2-71977DE42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8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0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17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09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01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63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43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76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146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631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807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347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518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67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26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518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206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838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80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3E1-584C-4881-BA16-C834B897933B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38695"/>
            <a:ext cx="12191999" cy="2017421"/>
          </a:xfrm>
        </p:spPr>
        <p:txBody>
          <a:bodyPr>
            <a:noAutofit/>
          </a:bodyPr>
          <a:lstStyle/>
          <a:p>
            <a:pPr algn="l"/>
            <a:r>
              <a:rPr lang="en-US" sz="7200" b="1" dirty="0" smtClean="0"/>
              <a:t>Measuring your Ecological Footprint</a:t>
            </a:r>
            <a:endParaRPr lang="en-US" sz="7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1564606"/>
            <a:ext cx="455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Resources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1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72084" y="1441861"/>
            <a:ext cx="75199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What can you do </a:t>
            </a:r>
          </a:p>
          <a:p>
            <a:pPr algn="ctr"/>
            <a:r>
              <a:rPr lang="en-US" sz="4400" dirty="0" smtClean="0"/>
              <a:t>to reduce your</a:t>
            </a:r>
          </a:p>
          <a:p>
            <a:pPr algn="ctr"/>
            <a:r>
              <a:rPr lang="en-US" sz="4400" dirty="0" smtClean="0">
                <a:solidFill>
                  <a:schemeClr val="accent2"/>
                </a:solidFill>
              </a:rPr>
              <a:t>Ecological</a:t>
            </a:r>
            <a:r>
              <a:rPr lang="en-US" sz="4400" dirty="0">
                <a:solidFill>
                  <a:schemeClr val="accent2"/>
                </a:solidFill>
              </a:rPr>
              <a:t> </a:t>
            </a:r>
            <a:r>
              <a:rPr lang="en-US" sz="4400" dirty="0" smtClean="0">
                <a:solidFill>
                  <a:schemeClr val="accent2"/>
                </a:solidFill>
              </a:rPr>
              <a:t>Footprint?</a:t>
            </a:r>
            <a:endParaRPr lang="en-US" sz="4400" dirty="0">
              <a:solidFill>
                <a:schemeClr val="accen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386" y="174232"/>
            <a:ext cx="2676698" cy="552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1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78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72084" y="1441861"/>
            <a:ext cx="751991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What is your</a:t>
            </a:r>
          </a:p>
          <a:p>
            <a:pPr algn="ctr"/>
            <a:r>
              <a:rPr lang="en-US" sz="8000" dirty="0" smtClean="0">
                <a:solidFill>
                  <a:schemeClr val="accent1"/>
                </a:solidFill>
              </a:rPr>
              <a:t>Ecological</a:t>
            </a:r>
          </a:p>
          <a:p>
            <a:pPr algn="ctr"/>
            <a:r>
              <a:rPr lang="en-US" sz="5400" dirty="0" smtClean="0"/>
              <a:t>Footprint?</a:t>
            </a:r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386" y="174232"/>
            <a:ext cx="2676698" cy="552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2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72084" y="1441861"/>
            <a:ext cx="751991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Can everyone on the</a:t>
            </a:r>
          </a:p>
          <a:p>
            <a:pPr algn="ctr"/>
            <a:r>
              <a:rPr lang="en-US" sz="8000" dirty="0" smtClean="0">
                <a:solidFill>
                  <a:schemeClr val="accent1"/>
                </a:solidFill>
              </a:rPr>
              <a:t>Planet</a:t>
            </a:r>
          </a:p>
          <a:p>
            <a:pPr algn="ctr"/>
            <a:r>
              <a:rPr lang="en-US" sz="5400" dirty="0" smtClean="0"/>
              <a:t>Live like you do?</a:t>
            </a:r>
            <a:endParaRPr lang="en-US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53" y="590204"/>
            <a:ext cx="4910362" cy="485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If everyone on the planet lived like a typical American, we would need </a:t>
            </a:r>
            <a:r>
              <a:rPr lang="en-US" sz="4000" b="1" dirty="0" smtClean="0">
                <a:solidFill>
                  <a:schemeClr val="accent2"/>
                </a:solidFill>
              </a:rPr>
              <a:t>4½ Earths to support them all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34977" y="2119748"/>
            <a:ext cx="11122046" cy="2319250"/>
            <a:chOff x="216514" y="2119748"/>
            <a:chExt cx="11122046" cy="23192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514" y="2119748"/>
              <a:ext cx="2345874" cy="231925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8769" y="2119748"/>
              <a:ext cx="2345874" cy="23192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1024" y="2119748"/>
              <a:ext cx="2345874" cy="231925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3279" y="2119748"/>
              <a:ext cx="2345874" cy="231925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028"/>
            <a:stretch/>
          </p:blipFill>
          <p:spPr>
            <a:xfrm>
              <a:off x="10025534" y="2119748"/>
              <a:ext cx="1313026" cy="2319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619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29" name="Group 1028"/>
          <p:cNvGrpSpPr/>
          <p:nvPr/>
        </p:nvGrpSpPr>
        <p:grpSpPr>
          <a:xfrm>
            <a:off x="1120606" y="3962726"/>
            <a:ext cx="9427407" cy="1536614"/>
            <a:chOff x="2151827" y="4008260"/>
            <a:chExt cx="9427407" cy="1536614"/>
          </a:xfrm>
        </p:grpSpPr>
        <p:grpSp>
          <p:nvGrpSpPr>
            <p:cNvPr id="27" name="Group 26"/>
            <p:cNvGrpSpPr/>
            <p:nvPr/>
          </p:nvGrpSpPr>
          <p:grpSpPr>
            <a:xfrm>
              <a:off x="6419993" y="4008260"/>
              <a:ext cx="5159241" cy="1536614"/>
              <a:chOff x="568228" y="279063"/>
              <a:chExt cx="5159241" cy="153661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8228" y="739835"/>
                <a:ext cx="1088193" cy="1075842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5768" y="739835"/>
                <a:ext cx="1088193" cy="1075842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3308" y="739835"/>
                <a:ext cx="1088193" cy="1075842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849" y="739835"/>
                <a:ext cx="1088193" cy="1075842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4028"/>
              <a:stretch/>
            </p:blipFill>
            <p:spPr>
              <a:xfrm>
                <a:off x="5118389" y="739835"/>
                <a:ext cx="609080" cy="1075842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144651" y="279063"/>
                <a:ext cx="2485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United States</a:t>
                </a:r>
                <a:endParaRPr lang="en-US" dirty="0"/>
              </a:p>
            </p:txBody>
          </p:sp>
        </p:grpSp>
        <p:grpSp>
          <p:nvGrpSpPr>
            <p:cNvPr id="1027" name="Group 1026"/>
            <p:cNvGrpSpPr/>
            <p:nvPr/>
          </p:nvGrpSpPr>
          <p:grpSpPr>
            <a:xfrm>
              <a:off x="2151827" y="4064465"/>
              <a:ext cx="3003607" cy="1453340"/>
              <a:chOff x="2418302" y="4034414"/>
              <a:chExt cx="3003607" cy="1453340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2936403" y="4034414"/>
                <a:ext cx="2485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France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418302" y="4411912"/>
                <a:ext cx="2981026" cy="1075842"/>
                <a:chOff x="4176232" y="3768386"/>
                <a:chExt cx="2981026" cy="1075842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76232" y="3768386"/>
                  <a:ext cx="1088193" cy="1075842"/>
                </a:xfrm>
                <a:prstGeom prst="rect">
                  <a:avLst/>
                </a:prstGeom>
              </p:spPr>
            </p:pic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81997" y="3768386"/>
                  <a:ext cx="1088193" cy="1075842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7666"/>
                <a:stretch/>
              </p:blipFill>
              <p:spPr>
                <a:xfrm>
                  <a:off x="6587762" y="3768386"/>
                  <a:ext cx="569496" cy="1075842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026" name="Group 1025"/>
          <p:cNvGrpSpPr/>
          <p:nvPr/>
        </p:nvGrpSpPr>
        <p:grpSpPr>
          <a:xfrm>
            <a:off x="2106051" y="1857582"/>
            <a:ext cx="7979898" cy="1480849"/>
            <a:chOff x="617943" y="1832003"/>
            <a:chExt cx="7979898" cy="1480849"/>
          </a:xfrm>
        </p:grpSpPr>
        <p:grpSp>
          <p:nvGrpSpPr>
            <p:cNvPr id="1025" name="Group 1024"/>
            <p:cNvGrpSpPr/>
            <p:nvPr/>
          </p:nvGrpSpPr>
          <p:grpSpPr>
            <a:xfrm>
              <a:off x="617943" y="1841601"/>
              <a:ext cx="2485506" cy="1471251"/>
              <a:chOff x="617943" y="1933595"/>
              <a:chExt cx="2485506" cy="147125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17943" y="1933595"/>
                <a:ext cx="2485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India</a:t>
                </a:r>
                <a:endParaRPr lang="en-US" dirty="0"/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55870" y="2325760"/>
                <a:ext cx="609653" cy="1079086"/>
              </a:xfrm>
              <a:prstGeom prst="rect">
                <a:avLst/>
              </a:prstGeom>
            </p:spPr>
          </p:pic>
        </p:grpSp>
        <p:grpSp>
          <p:nvGrpSpPr>
            <p:cNvPr id="1024" name="Group 1023"/>
            <p:cNvGrpSpPr/>
            <p:nvPr/>
          </p:nvGrpSpPr>
          <p:grpSpPr>
            <a:xfrm>
              <a:off x="3103449" y="1867071"/>
              <a:ext cx="2485506" cy="1445174"/>
              <a:chOff x="3103449" y="1979222"/>
              <a:chExt cx="2485506" cy="144517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103449" y="1979222"/>
                <a:ext cx="2485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China</a:t>
                </a:r>
                <a:endParaRPr lang="en-US" dirty="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626829" y="2348554"/>
                <a:ext cx="1438746" cy="1075842"/>
                <a:chOff x="3806585" y="3154593"/>
                <a:chExt cx="1438746" cy="1075842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06585" y="3154593"/>
                  <a:ext cx="1088193" cy="1075842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1989"/>
                <a:stretch/>
              </p:blipFill>
              <p:spPr>
                <a:xfrm>
                  <a:off x="5049338" y="3154593"/>
                  <a:ext cx="195993" cy="1075842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8" name="Group 27"/>
            <p:cNvGrpSpPr/>
            <p:nvPr/>
          </p:nvGrpSpPr>
          <p:grpSpPr>
            <a:xfrm>
              <a:off x="6112335" y="1832003"/>
              <a:ext cx="2485506" cy="1452728"/>
              <a:chOff x="6159213" y="1971668"/>
              <a:chExt cx="2485506" cy="1452728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13773" y="2348554"/>
                <a:ext cx="1088193" cy="1075842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180"/>
              <a:stretch/>
            </p:blipFill>
            <p:spPr>
              <a:xfrm>
                <a:off x="7558384" y="2347743"/>
                <a:ext cx="455086" cy="1075842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9213" y="1971668"/>
                <a:ext cx="2485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Costa Rica</a:t>
                </a:r>
                <a:endParaRPr lang="en-US" dirty="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Not everyone has the same </a:t>
            </a:r>
            <a:r>
              <a:rPr lang="en-US" sz="4000" dirty="0" smtClean="0">
                <a:solidFill>
                  <a:schemeClr val="accent2"/>
                </a:solidFill>
              </a:rPr>
              <a:t>Ecological Footprint.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3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497" y="91439"/>
            <a:ext cx="4511652" cy="5636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007" y="773084"/>
            <a:ext cx="66335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6"/>
                </a:solidFill>
              </a:rPr>
              <a:t>Biocapacity: </a:t>
            </a:r>
            <a:r>
              <a:rPr lang="en-US" sz="4000" dirty="0" smtClean="0"/>
              <a:t>the ability of the environment to provide the resources we need to live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296785" y="4364182"/>
            <a:ext cx="441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are the resources the Earth provides?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2327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497" y="91439"/>
            <a:ext cx="4511652" cy="5636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007" y="773084"/>
            <a:ext cx="66335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6"/>
                </a:solidFill>
              </a:rPr>
              <a:t>Ecological Overshoot: </a:t>
            </a:r>
            <a:r>
              <a:rPr lang="en-US" sz="4000" dirty="0" smtClean="0"/>
              <a:t>when a population uses more resources than the environment can provide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296785" y="4364182"/>
            <a:ext cx="4414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happens if the Earth reached Ecological Overshoot?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018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8302" y="1323439"/>
            <a:ext cx="6144923" cy="46376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Is China in danger of </a:t>
            </a:r>
            <a:r>
              <a:rPr lang="en-US" sz="4000" dirty="0" smtClean="0">
                <a:solidFill>
                  <a:schemeClr val="accent2"/>
                </a:solidFill>
              </a:rPr>
              <a:t>Ecological Overshoot?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0520" y="5641116"/>
            <a:ext cx="387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Graph from footprintnetwork.org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2850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/>
          <p:cNvSpPr/>
          <p:nvPr/>
        </p:nvSpPr>
        <p:spPr>
          <a:xfrm>
            <a:off x="6475615" y="2790442"/>
            <a:ext cx="2103120" cy="651027"/>
          </a:xfrm>
          <a:custGeom>
            <a:avLst/>
            <a:gdLst>
              <a:gd name="connsiteX0" fmla="*/ 0 w 2103120"/>
              <a:gd name="connsiteY0" fmla="*/ 94074 h 651027"/>
              <a:gd name="connsiteX1" fmla="*/ 1047403 w 2103120"/>
              <a:gd name="connsiteY1" fmla="*/ 44198 h 651027"/>
              <a:gd name="connsiteX2" fmla="*/ 2103120 w 2103120"/>
              <a:gd name="connsiteY2" fmla="*/ 651027 h 651027"/>
              <a:gd name="connsiteX3" fmla="*/ 2103120 w 2103120"/>
              <a:gd name="connsiteY3" fmla="*/ 651027 h 65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651027">
                <a:moveTo>
                  <a:pt x="0" y="94074"/>
                </a:moveTo>
                <a:cubicBezTo>
                  <a:pt x="348441" y="22723"/>
                  <a:pt x="696883" y="-48627"/>
                  <a:pt x="1047403" y="44198"/>
                </a:cubicBezTo>
                <a:cubicBezTo>
                  <a:pt x="1397923" y="137023"/>
                  <a:pt x="2103120" y="651027"/>
                  <a:pt x="2103120" y="651027"/>
                </a:cubicBezTo>
                <a:lnTo>
                  <a:pt x="2103120" y="651027"/>
                </a:lnTo>
              </a:path>
            </a:pathLst>
          </a:cu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543695" y="1911927"/>
            <a:ext cx="5985163" cy="2818015"/>
          </a:xfrm>
          <a:custGeom>
            <a:avLst/>
            <a:gdLst>
              <a:gd name="connsiteX0" fmla="*/ 0 w 5985163"/>
              <a:gd name="connsiteY0" fmla="*/ 2818015 h 2818015"/>
              <a:gd name="connsiteX1" fmla="*/ 822960 w 5985163"/>
              <a:gd name="connsiteY1" fmla="*/ 2011680 h 2818015"/>
              <a:gd name="connsiteX2" fmla="*/ 2061556 w 5985163"/>
              <a:gd name="connsiteY2" fmla="*/ 1446415 h 2818015"/>
              <a:gd name="connsiteX3" fmla="*/ 3981796 w 5985163"/>
              <a:gd name="connsiteY3" fmla="*/ 947651 h 2818015"/>
              <a:gd name="connsiteX4" fmla="*/ 5985163 w 5985163"/>
              <a:gd name="connsiteY4" fmla="*/ 0 h 2818015"/>
              <a:gd name="connsiteX5" fmla="*/ 5985163 w 5985163"/>
              <a:gd name="connsiteY5" fmla="*/ 0 h 2818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85163" h="2818015">
                <a:moveTo>
                  <a:pt x="0" y="2818015"/>
                </a:moveTo>
                <a:cubicBezTo>
                  <a:pt x="239683" y="2529147"/>
                  <a:pt x="479367" y="2240280"/>
                  <a:pt x="822960" y="2011680"/>
                </a:cubicBezTo>
                <a:cubicBezTo>
                  <a:pt x="1166553" y="1783080"/>
                  <a:pt x="1535083" y="1623753"/>
                  <a:pt x="2061556" y="1446415"/>
                </a:cubicBezTo>
                <a:cubicBezTo>
                  <a:pt x="2588029" y="1269077"/>
                  <a:pt x="3327862" y="1188720"/>
                  <a:pt x="3981796" y="947651"/>
                </a:cubicBezTo>
                <a:cubicBezTo>
                  <a:pt x="4635730" y="706582"/>
                  <a:pt x="5985163" y="0"/>
                  <a:pt x="5985163" y="0"/>
                </a:cubicBezTo>
                <a:lnTo>
                  <a:pt x="5985163" y="0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8794956" y="1421479"/>
            <a:ext cx="2670874" cy="556950"/>
            <a:chOff x="8794956" y="1421479"/>
            <a:chExt cx="2670874" cy="55695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4956" y="1421479"/>
              <a:ext cx="563344" cy="55695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83846" y="1421479"/>
              <a:ext cx="563344" cy="55695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736" y="1421479"/>
              <a:ext cx="563344" cy="55695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1627" y="1421479"/>
              <a:ext cx="563344" cy="55695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028"/>
            <a:stretch/>
          </p:blipFill>
          <p:spPr>
            <a:xfrm>
              <a:off x="11150517" y="1421479"/>
              <a:ext cx="315313" cy="556950"/>
            </a:xfrm>
            <a:prstGeom prst="rect">
              <a:avLst/>
            </a:prstGeom>
          </p:spPr>
        </p:pic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956" y="3419304"/>
            <a:ext cx="563344" cy="55695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4509654" y="4946073"/>
            <a:ext cx="2053244" cy="369332"/>
            <a:chOff x="3948545" y="5087389"/>
            <a:chExt cx="2053244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948545" y="5087389"/>
              <a:ext cx="698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Time 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646815" y="5272055"/>
              <a:ext cx="1354974" cy="1786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6200000">
            <a:off x="905785" y="2947658"/>
            <a:ext cx="2440794" cy="369332"/>
            <a:chOff x="3560995" y="5087389"/>
            <a:chExt cx="2440794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560995" y="5087389"/>
              <a:ext cx="10858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Footprint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4646815" y="5272055"/>
              <a:ext cx="1354974" cy="1786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How can we avoid </a:t>
            </a:r>
            <a:r>
              <a:rPr lang="en-US" sz="4000" dirty="0" smtClean="0">
                <a:solidFill>
                  <a:schemeClr val="accent2"/>
                </a:solidFill>
              </a:rPr>
              <a:t>Ecological Overshoot?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7863841" y="2269374"/>
            <a:ext cx="756458" cy="972589"/>
          </a:xfrm>
          <a:custGeom>
            <a:avLst/>
            <a:gdLst>
              <a:gd name="connsiteX0" fmla="*/ 0 w 573578"/>
              <a:gd name="connsiteY0" fmla="*/ 0 h 565266"/>
              <a:gd name="connsiteX1" fmla="*/ 473825 w 573578"/>
              <a:gd name="connsiteY1" fmla="*/ 199506 h 565266"/>
              <a:gd name="connsiteX2" fmla="*/ 573578 w 573578"/>
              <a:gd name="connsiteY2" fmla="*/ 565266 h 565266"/>
              <a:gd name="connsiteX0" fmla="*/ 0 w 307571"/>
              <a:gd name="connsiteY0" fmla="*/ 0 h 723208"/>
              <a:gd name="connsiteX1" fmla="*/ 207818 w 307571"/>
              <a:gd name="connsiteY1" fmla="*/ 357448 h 723208"/>
              <a:gd name="connsiteX2" fmla="*/ 307571 w 307571"/>
              <a:gd name="connsiteY2" fmla="*/ 723208 h 723208"/>
              <a:gd name="connsiteX0" fmla="*/ 0 w 513938"/>
              <a:gd name="connsiteY0" fmla="*/ 0 h 723208"/>
              <a:gd name="connsiteX1" fmla="*/ 507077 w 513938"/>
              <a:gd name="connsiteY1" fmla="*/ 307572 h 723208"/>
              <a:gd name="connsiteX2" fmla="*/ 307571 w 513938"/>
              <a:gd name="connsiteY2" fmla="*/ 723208 h 723208"/>
              <a:gd name="connsiteX0" fmla="*/ 0 w 756458"/>
              <a:gd name="connsiteY0" fmla="*/ 0 h 972589"/>
              <a:gd name="connsiteX1" fmla="*/ 507077 w 756458"/>
              <a:gd name="connsiteY1" fmla="*/ 307572 h 972589"/>
              <a:gd name="connsiteX2" fmla="*/ 756458 w 756458"/>
              <a:gd name="connsiteY2" fmla="*/ 972589 h 97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6458" h="972589">
                <a:moveTo>
                  <a:pt x="0" y="0"/>
                </a:moveTo>
                <a:cubicBezTo>
                  <a:pt x="189114" y="52647"/>
                  <a:pt x="381001" y="145474"/>
                  <a:pt x="507077" y="307572"/>
                </a:cubicBezTo>
                <a:cubicBezTo>
                  <a:pt x="633153" y="469670"/>
                  <a:pt x="754379" y="836814"/>
                  <a:pt x="756458" y="972589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Dot"/>
              </a:ln>
              <a:solidFill>
                <a:schemeClr val="accent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527069" y="1620981"/>
            <a:ext cx="6118168" cy="3117273"/>
            <a:chOff x="3441469" y="1479665"/>
            <a:chExt cx="3706889" cy="3117273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441469" y="1479665"/>
              <a:ext cx="0" cy="3117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441470" y="4596938"/>
              <a:ext cx="370688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0860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4384</TotalTime>
  <Words>182</Words>
  <Application>Microsoft Office PowerPoint</Application>
  <PresentationFormat>Widescreen</PresentationFormat>
  <Paragraphs>43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Measuring your Ecological Footprint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Sustainability, and Why Should You Care?</dc:title>
  <dc:creator>Robert McGehee</dc:creator>
  <cp:lastModifiedBy>Robert McGehee</cp:lastModifiedBy>
  <cp:revision>19</cp:revision>
  <dcterms:created xsi:type="dcterms:W3CDTF">2015-05-08T19:59:58Z</dcterms:created>
  <dcterms:modified xsi:type="dcterms:W3CDTF">2015-06-16T20:46:31Z</dcterms:modified>
</cp:coreProperties>
</file>